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75" r:id="rId3"/>
    <p:sldId id="277" r:id="rId4"/>
    <p:sldId id="279" r:id="rId5"/>
    <p:sldId id="280" r:id="rId6"/>
    <p:sldId id="281" r:id="rId7"/>
    <p:sldId id="283" r:id="rId8"/>
    <p:sldId id="282" r:id="rId9"/>
    <p:sldId id="291" r:id="rId10"/>
    <p:sldId id="288" r:id="rId11"/>
    <p:sldId id="284" r:id="rId12"/>
    <p:sldId id="285" r:id="rId13"/>
    <p:sldId id="286" r:id="rId14"/>
    <p:sldId id="289" r:id="rId15"/>
    <p:sldId id="290" r:id="rId16"/>
    <p:sldId id="287" r:id="rId17"/>
    <p:sldId id="292" r:id="rId18"/>
    <p:sldId id="273" r:id="rId19"/>
    <p:sldId id="257" r:id="rId20"/>
    <p:sldId id="258" r:id="rId21"/>
    <p:sldId id="259" r:id="rId22"/>
    <p:sldId id="260" r:id="rId23"/>
    <p:sldId id="261" r:id="rId24"/>
    <p:sldId id="262" r:id="rId25"/>
    <p:sldId id="263" r:id="rId26"/>
    <p:sldId id="264" r:id="rId27"/>
    <p:sldId id="265" r:id="rId28"/>
    <p:sldId id="266" r:id="rId29"/>
    <p:sldId id="267" r:id="rId30"/>
    <p:sldId id="269" r:id="rId31"/>
    <p:sldId id="268" r:id="rId32"/>
  </p:sldIdLst>
  <p:sldSz cx="7559675" cy="532765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A46"/>
    <a:srgbClr val="8CC63E"/>
    <a:srgbClr val="FFFFFF"/>
    <a:srgbClr val="8BC6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36" d="100"/>
          <a:sy n="136" d="100"/>
        </p:scale>
        <p:origin x="810" y="11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871910"/>
            <a:ext cx="6425724" cy="1854811"/>
          </a:xfrm>
        </p:spPr>
        <p:txBody>
          <a:bodyPr anchor="b"/>
          <a:lstStyle>
            <a:lvl1pPr algn="ctr">
              <a:defRPr sz="4661"/>
            </a:lvl1pPr>
          </a:lstStyle>
          <a:p>
            <a:r>
              <a:rPr lang="fr-FR"/>
              <a:t>Modifiez le style du titre</a:t>
            </a:r>
            <a:endParaRPr lang="en-US" dirty="0"/>
          </a:p>
        </p:txBody>
      </p:sp>
      <p:sp>
        <p:nvSpPr>
          <p:cNvPr id="3" name="Subtitle 2"/>
          <p:cNvSpPr>
            <a:spLocks noGrp="1"/>
          </p:cNvSpPr>
          <p:nvPr>
            <p:ph type="subTitle" idx="1"/>
          </p:nvPr>
        </p:nvSpPr>
        <p:spPr>
          <a:xfrm>
            <a:off x="944960" y="2798250"/>
            <a:ext cx="5669756" cy="1286282"/>
          </a:xfrm>
        </p:spPr>
        <p:txBody>
          <a:bodyPr/>
          <a:lstStyle>
            <a:lvl1pPr marL="0" indent="0" algn="ctr">
              <a:buNone/>
              <a:defRPr sz="1865"/>
            </a:lvl1pPr>
            <a:lvl2pPr marL="355199" indent="0" algn="ctr">
              <a:buNone/>
              <a:defRPr sz="1554"/>
            </a:lvl2pPr>
            <a:lvl3pPr marL="710397" indent="0" algn="ctr">
              <a:buNone/>
              <a:defRPr sz="1398"/>
            </a:lvl3pPr>
            <a:lvl4pPr marL="1065596" indent="0" algn="ctr">
              <a:buNone/>
              <a:defRPr sz="1243"/>
            </a:lvl4pPr>
            <a:lvl5pPr marL="1420795" indent="0" algn="ctr">
              <a:buNone/>
              <a:defRPr sz="1243"/>
            </a:lvl5pPr>
            <a:lvl6pPr marL="1775993" indent="0" algn="ctr">
              <a:buNone/>
              <a:defRPr sz="1243"/>
            </a:lvl6pPr>
            <a:lvl7pPr marL="2131192" indent="0" algn="ctr">
              <a:buNone/>
              <a:defRPr sz="1243"/>
            </a:lvl7pPr>
            <a:lvl8pPr marL="2486391" indent="0" algn="ctr">
              <a:buNone/>
              <a:defRPr sz="1243"/>
            </a:lvl8pPr>
            <a:lvl9pPr marL="2841589" indent="0" algn="ctr">
              <a:buNone/>
              <a:defRPr sz="124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A3079F2-0EE7-44FD-B95B-5BA30E366441}" type="datetimeFigureOut">
              <a:rPr lang="fr-FR" smtClean="0"/>
              <a:t>21/02/2020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37821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79F2-0EE7-44FD-B95B-5BA30E366441}" type="datetimeFigureOut">
              <a:rPr lang="fr-FR" smtClean="0"/>
              <a:t>21/02/2020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233495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283648"/>
            <a:ext cx="1630055" cy="451493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283648"/>
            <a:ext cx="4795669" cy="451493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79F2-0EE7-44FD-B95B-5BA30E366441}" type="datetimeFigureOut">
              <a:rPr lang="fr-FR" smtClean="0"/>
              <a:t>21/02/2020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249095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79F2-0EE7-44FD-B95B-5BA30E366441}" type="datetimeFigureOut">
              <a:rPr lang="fr-FR" smtClean="0"/>
              <a:t>21/02/2020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148857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1328214"/>
            <a:ext cx="6520220" cy="2216154"/>
          </a:xfrm>
        </p:spPr>
        <p:txBody>
          <a:bodyPr anchor="b"/>
          <a:lstStyle>
            <a:lvl1pPr>
              <a:defRPr sz="4661"/>
            </a:lvl1pPr>
          </a:lstStyle>
          <a:p>
            <a:r>
              <a:rPr lang="fr-FR"/>
              <a:t>Modifiez le style du titre</a:t>
            </a:r>
            <a:endParaRPr lang="en-US" dirty="0"/>
          </a:p>
        </p:txBody>
      </p:sp>
      <p:sp>
        <p:nvSpPr>
          <p:cNvPr id="3" name="Text Placeholder 2"/>
          <p:cNvSpPr>
            <a:spLocks noGrp="1"/>
          </p:cNvSpPr>
          <p:nvPr>
            <p:ph type="body" idx="1"/>
          </p:nvPr>
        </p:nvSpPr>
        <p:spPr>
          <a:xfrm>
            <a:off x="515791" y="3565334"/>
            <a:ext cx="6520220" cy="1165423"/>
          </a:xfrm>
        </p:spPr>
        <p:txBody>
          <a:bodyPr/>
          <a:lstStyle>
            <a:lvl1pPr marL="0" indent="0">
              <a:buNone/>
              <a:defRPr sz="1865">
                <a:solidFill>
                  <a:schemeClr val="tx1"/>
                </a:solidFill>
              </a:defRPr>
            </a:lvl1pPr>
            <a:lvl2pPr marL="355199" indent="0">
              <a:buNone/>
              <a:defRPr sz="1554">
                <a:solidFill>
                  <a:schemeClr val="tx1">
                    <a:tint val="75000"/>
                  </a:schemeClr>
                </a:solidFill>
              </a:defRPr>
            </a:lvl2pPr>
            <a:lvl3pPr marL="710397" indent="0">
              <a:buNone/>
              <a:defRPr sz="1398">
                <a:solidFill>
                  <a:schemeClr val="tx1">
                    <a:tint val="75000"/>
                  </a:schemeClr>
                </a:solidFill>
              </a:defRPr>
            </a:lvl3pPr>
            <a:lvl4pPr marL="1065596" indent="0">
              <a:buNone/>
              <a:defRPr sz="1243">
                <a:solidFill>
                  <a:schemeClr val="tx1">
                    <a:tint val="75000"/>
                  </a:schemeClr>
                </a:solidFill>
              </a:defRPr>
            </a:lvl4pPr>
            <a:lvl5pPr marL="1420795" indent="0">
              <a:buNone/>
              <a:defRPr sz="1243">
                <a:solidFill>
                  <a:schemeClr val="tx1">
                    <a:tint val="75000"/>
                  </a:schemeClr>
                </a:solidFill>
              </a:defRPr>
            </a:lvl5pPr>
            <a:lvl6pPr marL="1775993" indent="0">
              <a:buNone/>
              <a:defRPr sz="1243">
                <a:solidFill>
                  <a:schemeClr val="tx1">
                    <a:tint val="75000"/>
                  </a:schemeClr>
                </a:solidFill>
              </a:defRPr>
            </a:lvl6pPr>
            <a:lvl7pPr marL="2131192" indent="0">
              <a:buNone/>
              <a:defRPr sz="1243">
                <a:solidFill>
                  <a:schemeClr val="tx1">
                    <a:tint val="75000"/>
                  </a:schemeClr>
                </a:solidFill>
              </a:defRPr>
            </a:lvl7pPr>
            <a:lvl8pPr marL="2486391" indent="0">
              <a:buNone/>
              <a:defRPr sz="1243">
                <a:solidFill>
                  <a:schemeClr val="tx1">
                    <a:tint val="75000"/>
                  </a:schemeClr>
                </a:solidFill>
              </a:defRPr>
            </a:lvl8pPr>
            <a:lvl9pPr marL="2841589" indent="0">
              <a:buNone/>
              <a:defRPr sz="124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A3079F2-0EE7-44FD-B95B-5BA30E366441}" type="datetimeFigureOut">
              <a:rPr lang="fr-FR" smtClean="0"/>
              <a:t>21/02/2020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2741785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1418240"/>
            <a:ext cx="3212862" cy="33803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1418240"/>
            <a:ext cx="3212862" cy="33803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79F2-0EE7-44FD-B95B-5BA30E366441}" type="datetimeFigureOut">
              <a:rPr lang="fr-FR" smtClean="0"/>
              <a:t>21/02/2020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3908901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283649"/>
            <a:ext cx="6520220" cy="1029766"/>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1306014"/>
            <a:ext cx="3198096" cy="640058"/>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fr-FR"/>
              <a:t>Cliquez pour modifier les styles du texte du masque</a:t>
            </a:r>
          </a:p>
        </p:txBody>
      </p:sp>
      <p:sp>
        <p:nvSpPr>
          <p:cNvPr id="4" name="Content Placeholder 3"/>
          <p:cNvSpPr>
            <a:spLocks noGrp="1"/>
          </p:cNvSpPr>
          <p:nvPr>
            <p:ph sz="half" idx="2"/>
          </p:nvPr>
        </p:nvSpPr>
        <p:spPr>
          <a:xfrm>
            <a:off x="520713" y="1946072"/>
            <a:ext cx="3198096" cy="28623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1306014"/>
            <a:ext cx="3213847" cy="640058"/>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fr-FR"/>
              <a:t>Cliquez pour modifier les styles du texte du masque</a:t>
            </a:r>
          </a:p>
        </p:txBody>
      </p:sp>
      <p:sp>
        <p:nvSpPr>
          <p:cNvPr id="6" name="Content Placeholder 5"/>
          <p:cNvSpPr>
            <a:spLocks noGrp="1"/>
          </p:cNvSpPr>
          <p:nvPr>
            <p:ph sz="quarter" idx="4"/>
          </p:nvPr>
        </p:nvSpPr>
        <p:spPr>
          <a:xfrm>
            <a:off x="3827086" y="1946072"/>
            <a:ext cx="3213847" cy="28623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79F2-0EE7-44FD-B95B-5BA30E366441}" type="datetimeFigureOut">
              <a:rPr lang="fr-FR" smtClean="0"/>
              <a:t>21/02/2020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3773912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79F2-0EE7-44FD-B95B-5BA30E366441}" type="datetimeFigureOut">
              <a:rPr lang="fr-FR" smtClean="0"/>
              <a:t>21/02/2020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422681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79F2-0EE7-44FD-B95B-5BA30E366441}" type="datetimeFigureOut">
              <a:rPr lang="fr-FR" smtClean="0"/>
              <a:t>21/02/2020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433007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355177"/>
            <a:ext cx="2438192" cy="1243118"/>
          </a:xfrm>
        </p:spPr>
        <p:txBody>
          <a:bodyPr anchor="b"/>
          <a:lstStyle>
            <a:lvl1pPr>
              <a:defRPr sz="2486"/>
            </a:lvl1pPr>
          </a:lstStyle>
          <a:p>
            <a:r>
              <a:rPr lang="fr-FR"/>
              <a:t>Modifiez le style du titre</a:t>
            </a:r>
            <a:endParaRPr lang="en-US" dirty="0"/>
          </a:p>
        </p:txBody>
      </p:sp>
      <p:sp>
        <p:nvSpPr>
          <p:cNvPr id="3" name="Content Placeholder 2"/>
          <p:cNvSpPr>
            <a:spLocks noGrp="1"/>
          </p:cNvSpPr>
          <p:nvPr>
            <p:ph idx="1"/>
          </p:nvPr>
        </p:nvSpPr>
        <p:spPr>
          <a:xfrm>
            <a:off x="3213847" y="767084"/>
            <a:ext cx="3827085" cy="3786085"/>
          </a:xfrm>
        </p:spPr>
        <p:txBody>
          <a:bodyPr/>
          <a:lstStyle>
            <a:lvl1pPr>
              <a:defRPr sz="2486"/>
            </a:lvl1pPr>
            <a:lvl2pPr>
              <a:defRPr sz="2175"/>
            </a:lvl2pPr>
            <a:lvl3pPr>
              <a:defRPr sz="1865"/>
            </a:lvl3pPr>
            <a:lvl4pPr>
              <a:defRPr sz="1554"/>
            </a:lvl4pPr>
            <a:lvl5pPr>
              <a:defRPr sz="1554"/>
            </a:lvl5pPr>
            <a:lvl6pPr>
              <a:defRPr sz="1554"/>
            </a:lvl6pPr>
            <a:lvl7pPr>
              <a:defRPr sz="1554"/>
            </a:lvl7pPr>
            <a:lvl8pPr>
              <a:defRPr sz="1554"/>
            </a:lvl8pPr>
            <a:lvl9pPr>
              <a:defRPr sz="155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1598295"/>
            <a:ext cx="2438192" cy="2961039"/>
          </a:xfrm>
        </p:spPr>
        <p:txBody>
          <a:bodyPr/>
          <a:lstStyle>
            <a:lvl1pPr marL="0" indent="0">
              <a:buNone/>
              <a:defRPr sz="1243"/>
            </a:lvl1pPr>
            <a:lvl2pPr marL="355199" indent="0">
              <a:buNone/>
              <a:defRPr sz="1088"/>
            </a:lvl2pPr>
            <a:lvl3pPr marL="710397" indent="0">
              <a:buNone/>
              <a:defRPr sz="932"/>
            </a:lvl3pPr>
            <a:lvl4pPr marL="1065596" indent="0">
              <a:buNone/>
              <a:defRPr sz="777"/>
            </a:lvl4pPr>
            <a:lvl5pPr marL="1420795" indent="0">
              <a:buNone/>
              <a:defRPr sz="777"/>
            </a:lvl5pPr>
            <a:lvl6pPr marL="1775993" indent="0">
              <a:buNone/>
              <a:defRPr sz="777"/>
            </a:lvl6pPr>
            <a:lvl7pPr marL="2131192" indent="0">
              <a:buNone/>
              <a:defRPr sz="777"/>
            </a:lvl7pPr>
            <a:lvl8pPr marL="2486391" indent="0">
              <a:buNone/>
              <a:defRPr sz="777"/>
            </a:lvl8pPr>
            <a:lvl9pPr marL="2841589" indent="0">
              <a:buNone/>
              <a:defRPr sz="77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3079F2-0EE7-44FD-B95B-5BA30E366441}" type="datetimeFigureOut">
              <a:rPr lang="fr-FR" smtClean="0"/>
              <a:t>21/02/2020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60807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355177"/>
            <a:ext cx="2438192" cy="1243118"/>
          </a:xfrm>
        </p:spPr>
        <p:txBody>
          <a:bodyPr anchor="b"/>
          <a:lstStyle>
            <a:lvl1pPr>
              <a:defRPr sz="2486"/>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767084"/>
            <a:ext cx="3827085" cy="3786085"/>
          </a:xfrm>
        </p:spPr>
        <p:txBody>
          <a:bodyPr anchor="t"/>
          <a:lstStyle>
            <a:lvl1pPr marL="0" indent="0">
              <a:buNone/>
              <a:defRPr sz="2486"/>
            </a:lvl1pPr>
            <a:lvl2pPr marL="355199" indent="0">
              <a:buNone/>
              <a:defRPr sz="2175"/>
            </a:lvl2pPr>
            <a:lvl3pPr marL="710397" indent="0">
              <a:buNone/>
              <a:defRPr sz="1865"/>
            </a:lvl3pPr>
            <a:lvl4pPr marL="1065596" indent="0">
              <a:buNone/>
              <a:defRPr sz="1554"/>
            </a:lvl4pPr>
            <a:lvl5pPr marL="1420795" indent="0">
              <a:buNone/>
              <a:defRPr sz="1554"/>
            </a:lvl5pPr>
            <a:lvl6pPr marL="1775993" indent="0">
              <a:buNone/>
              <a:defRPr sz="1554"/>
            </a:lvl6pPr>
            <a:lvl7pPr marL="2131192" indent="0">
              <a:buNone/>
              <a:defRPr sz="1554"/>
            </a:lvl7pPr>
            <a:lvl8pPr marL="2486391" indent="0">
              <a:buNone/>
              <a:defRPr sz="1554"/>
            </a:lvl8pPr>
            <a:lvl9pPr marL="2841589" indent="0">
              <a:buNone/>
              <a:defRPr sz="1554"/>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1598295"/>
            <a:ext cx="2438192" cy="2961039"/>
          </a:xfrm>
        </p:spPr>
        <p:txBody>
          <a:bodyPr/>
          <a:lstStyle>
            <a:lvl1pPr marL="0" indent="0">
              <a:buNone/>
              <a:defRPr sz="1243"/>
            </a:lvl1pPr>
            <a:lvl2pPr marL="355199" indent="0">
              <a:buNone/>
              <a:defRPr sz="1088"/>
            </a:lvl2pPr>
            <a:lvl3pPr marL="710397" indent="0">
              <a:buNone/>
              <a:defRPr sz="932"/>
            </a:lvl3pPr>
            <a:lvl4pPr marL="1065596" indent="0">
              <a:buNone/>
              <a:defRPr sz="777"/>
            </a:lvl4pPr>
            <a:lvl5pPr marL="1420795" indent="0">
              <a:buNone/>
              <a:defRPr sz="777"/>
            </a:lvl5pPr>
            <a:lvl6pPr marL="1775993" indent="0">
              <a:buNone/>
              <a:defRPr sz="777"/>
            </a:lvl6pPr>
            <a:lvl7pPr marL="2131192" indent="0">
              <a:buNone/>
              <a:defRPr sz="777"/>
            </a:lvl7pPr>
            <a:lvl8pPr marL="2486391" indent="0">
              <a:buNone/>
              <a:defRPr sz="777"/>
            </a:lvl8pPr>
            <a:lvl9pPr marL="2841589" indent="0">
              <a:buNone/>
              <a:defRPr sz="77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3079F2-0EE7-44FD-B95B-5BA30E366441}" type="datetimeFigureOut">
              <a:rPr lang="fr-FR" smtClean="0"/>
              <a:t>21/02/2020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E72E34-198E-479D-A2FD-B430FE7D8CD4}" type="slidenum">
              <a:rPr lang="fr-FR" smtClean="0"/>
              <a:t>‹N°›</a:t>
            </a:fld>
            <a:endParaRPr lang="fr-FR"/>
          </a:p>
        </p:txBody>
      </p:sp>
    </p:spTree>
    <p:extLst>
      <p:ext uri="{BB962C8B-B14F-4D97-AF65-F5344CB8AC3E}">
        <p14:creationId xmlns:p14="http://schemas.microsoft.com/office/powerpoint/2010/main" val="1557455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283649"/>
            <a:ext cx="6520220" cy="102976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1418240"/>
            <a:ext cx="6520220" cy="338034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4937943"/>
            <a:ext cx="1700927" cy="283648"/>
          </a:xfrm>
          <a:prstGeom prst="rect">
            <a:avLst/>
          </a:prstGeom>
        </p:spPr>
        <p:txBody>
          <a:bodyPr vert="horz" lIns="91440" tIns="45720" rIns="91440" bIns="45720" rtlCol="0" anchor="ctr"/>
          <a:lstStyle>
            <a:lvl1pPr algn="l">
              <a:defRPr sz="932">
                <a:solidFill>
                  <a:schemeClr val="tx1">
                    <a:tint val="75000"/>
                  </a:schemeClr>
                </a:solidFill>
              </a:defRPr>
            </a:lvl1pPr>
          </a:lstStyle>
          <a:p>
            <a:fld id="{AA3079F2-0EE7-44FD-B95B-5BA30E366441}" type="datetimeFigureOut">
              <a:rPr lang="fr-FR" smtClean="0"/>
              <a:t>21/02/2020</a:t>
            </a:fld>
            <a:endParaRPr lang="fr-FR"/>
          </a:p>
        </p:txBody>
      </p:sp>
      <p:sp>
        <p:nvSpPr>
          <p:cNvPr id="5" name="Footer Placeholder 4"/>
          <p:cNvSpPr>
            <a:spLocks noGrp="1"/>
          </p:cNvSpPr>
          <p:nvPr>
            <p:ph type="ftr" sz="quarter" idx="3"/>
          </p:nvPr>
        </p:nvSpPr>
        <p:spPr>
          <a:xfrm>
            <a:off x="2504143" y="4937943"/>
            <a:ext cx="2551390" cy="283648"/>
          </a:xfrm>
          <a:prstGeom prst="rect">
            <a:avLst/>
          </a:prstGeom>
        </p:spPr>
        <p:txBody>
          <a:bodyPr vert="horz" lIns="91440" tIns="45720" rIns="91440" bIns="45720" rtlCol="0" anchor="ctr"/>
          <a:lstStyle>
            <a:lvl1pPr algn="ctr">
              <a:defRPr sz="93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4937943"/>
            <a:ext cx="1700927" cy="283648"/>
          </a:xfrm>
          <a:prstGeom prst="rect">
            <a:avLst/>
          </a:prstGeom>
        </p:spPr>
        <p:txBody>
          <a:bodyPr vert="horz" lIns="91440" tIns="45720" rIns="91440" bIns="45720" rtlCol="0" anchor="ctr"/>
          <a:lstStyle>
            <a:lvl1pPr algn="r">
              <a:defRPr sz="932">
                <a:solidFill>
                  <a:schemeClr val="tx1">
                    <a:tint val="75000"/>
                  </a:schemeClr>
                </a:solidFill>
              </a:defRPr>
            </a:lvl1pPr>
          </a:lstStyle>
          <a:p>
            <a:fld id="{CCE72E34-198E-479D-A2FD-B430FE7D8CD4}" type="slidenum">
              <a:rPr lang="fr-FR" smtClean="0"/>
              <a:t>‹N°›</a:t>
            </a:fld>
            <a:endParaRPr lang="fr-FR"/>
          </a:p>
        </p:txBody>
      </p:sp>
    </p:spTree>
    <p:extLst>
      <p:ext uri="{BB962C8B-B14F-4D97-AF65-F5344CB8AC3E}">
        <p14:creationId xmlns:p14="http://schemas.microsoft.com/office/powerpoint/2010/main" val="4271365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txStyles>
    <p:titleStyle>
      <a:lvl1pPr algn="l" defTabSz="710397" rtl="0" eaLnBrk="1" latinLnBrk="0" hangingPunct="1">
        <a:lnSpc>
          <a:spcPct val="90000"/>
        </a:lnSpc>
        <a:spcBef>
          <a:spcPct val="0"/>
        </a:spcBef>
        <a:buNone/>
        <a:defRPr sz="3418" kern="1200">
          <a:solidFill>
            <a:schemeClr val="tx1"/>
          </a:solidFill>
          <a:latin typeface="+mj-lt"/>
          <a:ea typeface="+mj-ea"/>
          <a:cs typeface="+mj-cs"/>
        </a:defRPr>
      </a:lvl1pPr>
    </p:titleStyle>
    <p:bodyStyle>
      <a:lvl1pPr marL="177599" indent="-177599" algn="l" defTabSz="710397" rtl="0" eaLnBrk="1" latinLnBrk="0" hangingPunct="1">
        <a:lnSpc>
          <a:spcPct val="90000"/>
        </a:lnSpc>
        <a:spcBef>
          <a:spcPts val="777"/>
        </a:spcBef>
        <a:buFont typeface="Arial" panose="020B0604020202020204" pitchFamily="34" charset="0"/>
        <a:buChar char="•"/>
        <a:defRPr sz="2175" kern="1200">
          <a:solidFill>
            <a:schemeClr val="tx1"/>
          </a:solidFill>
          <a:latin typeface="+mn-lt"/>
          <a:ea typeface="+mn-ea"/>
          <a:cs typeface="+mn-cs"/>
        </a:defRPr>
      </a:lvl1pPr>
      <a:lvl2pPr marL="532798" indent="-177599" algn="l" defTabSz="710397" rtl="0" eaLnBrk="1" latinLnBrk="0" hangingPunct="1">
        <a:lnSpc>
          <a:spcPct val="90000"/>
        </a:lnSpc>
        <a:spcBef>
          <a:spcPts val="388"/>
        </a:spcBef>
        <a:buFont typeface="Arial" panose="020B0604020202020204" pitchFamily="34" charset="0"/>
        <a:buChar char="•"/>
        <a:defRPr sz="1865" kern="1200">
          <a:solidFill>
            <a:schemeClr val="tx1"/>
          </a:solidFill>
          <a:latin typeface="+mn-lt"/>
          <a:ea typeface="+mn-ea"/>
          <a:cs typeface="+mn-cs"/>
        </a:defRPr>
      </a:lvl2pPr>
      <a:lvl3pPr marL="887997" indent="-177599" algn="l" defTabSz="710397" rtl="0" eaLnBrk="1" latinLnBrk="0" hangingPunct="1">
        <a:lnSpc>
          <a:spcPct val="90000"/>
        </a:lnSpc>
        <a:spcBef>
          <a:spcPts val="388"/>
        </a:spcBef>
        <a:buFont typeface="Arial" panose="020B0604020202020204" pitchFamily="34" charset="0"/>
        <a:buChar char="•"/>
        <a:defRPr sz="1554" kern="1200">
          <a:solidFill>
            <a:schemeClr val="tx1"/>
          </a:solidFill>
          <a:latin typeface="+mn-lt"/>
          <a:ea typeface="+mn-ea"/>
          <a:cs typeface="+mn-cs"/>
        </a:defRPr>
      </a:lvl3pPr>
      <a:lvl4pPr marL="1243195"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8394"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3593"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8791"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3990"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9189"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p:bodyStyle>
    <p:otherStyle>
      <a:defPPr>
        <a:defRPr lang="en-US"/>
      </a:defPPr>
      <a:lvl1pPr marL="0" algn="l" defTabSz="710397" rtl="0" eaLnBrk="1" latinLnBrk="0" hangingPunct="1">
        <a:defRPr sz="1398" kern="1200">
          <a:solidFill>
            <a:schemeClr val="tx1"/>
          </a:solidFill>
          <a:latin typeface="+mn-lt"/>
          <a:ea typeface="+mn-ea"/>
          <a:cs typeface="+mn-cs"/>
        </a:defRPr>
      </a:lvl1pPr>
      <a:lvl2pPr marL="355199" algn="l" defTabSz="710397" rtl="0" eaLnBrk="1" latinLnBrk="0" hangingPunct="1">
        <a:defRPr sz="1398" kern="1200">
          <a:solidFill>
            <a:schemeClr val="tx1"/>
          </a:solidFill>
          <a:latin typeface="+mn-lt"/>
          <a:ea typeface="+mn-ea"/>
          <a:cs typeface="+mn-cs"/>
        </a:defRPr>
      </a:lvl2pPr>
      <a:lvl3pPr marL="710397" algn="l" defTabSz="710397" rtl="0" eaLnBrk="1" latinLnBrk="0" hangingPunct="1">
        <a:defRPr sz="1398" kern="1200">
          <a:solidFill>
            <a:schemeClr val="tx1"/>
          </a:solidFill>
          <a:latin typeface="+mn-lt"/>
          <a:ea typeface="+mn-ea"/>
          <a:cs typeface="+mn-cs"/>
        </a:defRPr>
      </a:lvl3pPr>
      <a:lvl4pPr marL="1065596" algn="l" defTabSz="710397" rtl="0" eaLnBrk="1" latinLnBrk="0" hangingPunct="1">
        <a:defRPr sz="1398" kern="1200">
          <a:solidFill>
            <a:schemeClr val="tx1"/>
          </a:solidFill>
          <a:latin typeface="+mn-lt"/>
          <a:ea typeface="+mn-ea"/>
          <a:cs typeface="+mn-cs"/>
        </a:defRPr>
      </a:lvl4pPr>
      <a:lvl5pPr marL="1420795" algn="l" defTabSz="710397" rtl="0" eaLnBrk="1" latinLnBrk="0" hangingPunct="1">
        <a:defRPr sz="1398" kern="1200">
          <a:solidFill>
            <a:schemeClr val="tx1"/>
          </a:solidFill>
          <a:latin typeface="+mn-lt"/>
          <a:ea typeface="+mn-ea"/>
          <a:cs typeface="+mn-cs"/>
        </a:defRPr>
      </a:lvl5pPr>
      <a:lvl6pPr marL="1775993" algn="l" defTabSz="710397" rtl="0" eaLnBrk="1" latinLnBrk="0" hangingPunct="1">
        <a:defRPr sz="1398" kern="1200">
          <a:solidFill>
            <a:schemeClr val="tx1"/>
          </a:solidFill>
          <a:latin typeface="+mn-lt"/>
          <a:ea typeface="+mn-ea"/>
          <a:cs typeface="+mn-cs"/>
        </a:defRPr>
      </a:lvl6pPr>
      <a:lvl7pPr marL="2131192" algn="l" defTabSz="710397" rtl="0" eaLnBrk="1" latinLnBrk="0" hangingPunct="1">
        <a:defRPr sz="1398" kern="1200">
          <a:solidFill>
            <a:schemeClr val="tx1"/>
          </a:solidFill>
          <a:latin typeface="+mn-lt"/>
          <a:ea typeface="+mn-ea"/>
          <a:cs typeface="+mn-cs"/>
        </a:defRPr>
      </a:lvl7pPr>
      <a:lvl8pPr marL="2486391" algn="l" defTabSz="710397" rtl="0" eaLnBrk="1" latinLnBrk="0" hangingPunct="1">
        <a:defRPr sz="1398" kern="1200">
          <a:solidFill>
            <a:schemeClr val="tx1"/>
          </a:solidFill>
          <a:latin typeface="+mn-lt"/>
          <a:ea typeface="+mn-ea"/>
          <a:cs typeface="+mn-cs"/>
        </a:defRPr>
      </a:lvl8pPr>
      <a:lvl9pPr marL="2841589" algn="l" defTabSz="710397" rtl="0" eaLnBrk="1" latinLnBrk="0" hangingPunct="1">
        <a:defRPr sz="1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5.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jp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tmp"/><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EPPOsecretariat" TargetMode="External"/><Relationship Id="rId2" Type="http://schemas.openxmlformats.org/officeDocument/2006/relationships/hyperlink" Target="http://www.eppo.int/" TargetMode="Externa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4F2ED9-BA82-412B-BA05-A17D9A73D7F7}"/>
              </a:ext>
            </a:extLst>
          </p:cNvPr>
          <p:cNvSpPr txBox="1"/>
          <p:nvPr/>
        </p:nvSpPr>
        <p:spPr>
          <a:xfrm>
            <a:off x="445819" y="1694329"/>
            <a:ext cx="4199206" cy="2816156"/>
          </a:xfrm>
          <a:prstGeom prst="rect">
            <a:avLst/>
          </a:prstGeom>
          <a:solidFill>
            <a:schemeClr val="bg1">
              <a:lumMod val="95000"/>
            </a:schemeClr>
          </a:solidFill>
        </p:spPr>
        <p:txBody>
          <a:bodyPr wrap="square" rtlCol="0">
            <a:spAutoFit/>
          </a:bodyPr>
          <a:lstStyle/>
          <a:p>
            <a:pPr>
              <a:lnSpc>
                <a:spcPct val="150000"/>
              </a:lnSpc>
            </a:pPr>
            <a:r>
              <a:rPr lang="fr-FR" sz="2400" dirty="0">
                <a:latin typeface="Brandon Grotesque Regular" panose="020B0503020203060202" pitchFamily="34" charset="0"/>
              </a:rPr>
              <a:t>L’OEPP est une </a:t>
            </a:r>
            <a:r>
              <a:rPr lang="fr-FR" sz="2400" b="1" dirty="0">
                <a:latin typeface="Brandon Grotesque Regular" panose="020B0503020203060202" pitchFamily="34" charset="0"/>
              </a:rPr>
              <a:t>organisation intergouvernementale </a:t>
            </a:r>
            <a:r>
              <a:rPr lang="fr-FR" sz="2400" dirty="0">
                <a:latin typeface="Brandon Grotesque Regular" panose="020B0503020203060202" pitchFamily="34" charset="0"/>
              </a:rPr>
              <a:t>chargée de la </a:t>
            </a:r>
            <a:r>
              <a:rPr lang="fr-FR" sz="2400" b="1" dirty="0">
                <a:latin typeface="Brandon Grotesque Regular" panose="020B0503020203060202" pitchFamily="34" charset="0"/>
              </a:rPr>
              <a:t>coopération </a:t>
            </a:r>
            <a:r>
              <a:rPr lang="fr-FR" sz="2400" dirty="0">
                <a:latin typeface="Brandon Grotesque Regular" panose="020B0503020203060202" pitchFamily="34" charset="0"/>
              </a:rPr>
              <a:t>en</a:t>
            </a:r>
            <a:r>
              <a:rPr lang="fr-FR" sz="2400" b="1" dirty="0">
                <a:latin typeface="Brandon Grotesque Regular" panose="020B0503020203060202" pitchFamily="34" charset="0"/>
              </a:rPr>
              <a:t> santé  des végétaux </a:t>
            </a:r>
            <a:r>
              <a:rPr lang="fr-FR" sz="2400" dirty="0">
                <a:latin typeface="Brandon Grotesque Regular" panose="020B0503020203060202" pitchFamily="34" charset="0"/>
              </a:rPr>
              <a:t>entre les pays de la région Euro-Méditerranéenne. </a:t>
            </a:r>
          </a:p>
        </p:txBody>
      </p:sp>
      <p:pic>
        <p:nvPicPr>
          <p:cNvPr id="3" name="Image 2">
            <a:extLst>
              <a:ext uri="{FF2B5EF4-FFF2-40B4-BE49-F238E27FC236}">
                <a16:creationId xmlns:a16="http://schemas.microsoft.com/office/drawing/2014/main" id="{FC9E6D2E-9507-47BD-8FEE-7211E3BFF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330" y="1789497"/>
            <a:ext cx="2264430" cy="2395770"/>
          </a:xfrm>
          <a:prstGeom prst="rect">
            <a:avLst/>
          </a:prstGeom>
        </p:spPr>
      </p:pic>
      <p:sp>
        <p:nvSpPr>
          <p:cNvPr id="5" name="Rectangle 4">
            <a:extLst>
              <a:ext uri="{FF2B5EF4-FFF2-40B4-BE49-F238E27FC236}">
                <a16:creationId xmlns:a16="http://schemas.microsoft.com/office/drawing/2014/main" id="{DB82D3D5-9FE1-4D38-93A4-72522D8CDBAB}"/>
              </a:ext>
            </a:extLst>
          </p:cNvPr>
          <p:cNvSpPr/>
          <p:nvPr/>
        </p:nvSpPr>
        <p:spPr>
          <a:xfrm>
            <a:off x="0" y="219543"/>
            <a:ext cx="7559675" cy="830997"/>
          </a:xfrm>
          <a:prstGeom prst="rect">
            <a:avLst/>
          </a:prstGeom>
        </p:spPr>
        <p:txBody>
          <a:bodyPr wrap="square">
            <a:spAutoFit/>
          </a:bodyPr>
          <a:lstStyle/>
          <a:p>
            <a:pPr algn="ctr"/>
            <a:r>
              <a:rPr lang="fr-FR" sz="2400" b="1" dirty="0">
                <a:latin typeface="Brandon Grotesque Bold" panose="020B0803020203060202" pitchFamily="34" charset="0"/>
              </a:rPr>
              <a:t>Organisation Européenne et Méditerranéenne </a:t>
            </a:r>
            <a:br>
              <a:rPr lang="fr-FR" sz="2400" b="1" dirty="0">
                <a:latin typeface="Brandon Grotesque Bold" panose="020B0803020203060202" pitchFamily="34" charset="0"/>
              </a:rPr>
            </a:br>
            <a:r>
              <a:rPr lang="fr-FR" sz="2400" b="1" dirty="0">
                <a:latin typeface="Brandon Grotesque Bold" panose="020B0803020203060202" pitchFamily="34" charset="0"/>
              </a:rPr>
              <a:t>pour la Protection des Plantes</a:t>
            </a:r>
            <a:endParaRPr lang="en-GB" sz="2400" b="1" dirty="0">
              <a:latin typeface="Brandon Grotesque Bold" panose="020B0803020203060202" pitchFamily="34" charset="0"/>
            </a:endParaRPr>
          </a:p>
        </p:txBody>
      </p:sp>
    </p:spTree>
    <p:extLst>
      <p:ext uri="{BB962C8B-B14F-4D97-AF65-F5344CB8AC3E}">
        <p14:creationId xmlns:p14="http://schemas.microsoft.com/office/powerpoint/2010/main" val="112777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252CD-4A49-44FA-BAF1-62F9CCC1D749}"/>
              </a:ext>
            </a:extLst>
          </p:cNvPr>
          <p:cNvSpPr/>
          <p:nvPr/>
        </p:nvSpPr>
        <p:spPr>
          <a:xfrm>
            <a:off x="2672862" y="1094165"/>
            <a:ext cx="4621235" cy="3606500"/>
          </a:xfrm>
          <a:prstGeom prst="rect">
            <a:avLst/>
          </a:prstGeom>
        </p:spPr>
        <p:txBody>
          <a:bodyPr wrap="square">
            <a:spAutoFit/>
          </a:bodyPr>
          <a:lstStyle/>
          <a:p>
            <a:pPr>
              <a:lnSpc>
                <a:spcPts val="2500"/>
              </a:lnSpc>
            </a:pPr>
            <a:r>
              <a:rPr lang="fr-FR" sz="2000" b="1" dirty="0"/>
              <a:t>L'ONU a proclamé 2020 </a:t>
            </a:r>
            <a:br>
              <a:rPr lang="fr-FR" sz="2000" b="1" dirty="0"/>
            </a:br>
            <a:r>
              <a:rPr lang="fr-FR" sz="2000" b="1" dirty="0"/>
              <a:t>"Année internationale de la santé des végétaux".</a:t>
            </a:r>
          </a:p>
          <a:p>
            <a:pPr>
              <a:lnSpc>
                <a:spcPts val="2500"/>
              </a:lnSpc>
            </a:pPr>
            <a:endParaRPr lang="fr-FR" dirty="0"/>
          </a:p>
          <a:p>
            <a:pPr>
              <a:lnSpc>
                <a:spcPts val="2500"/>
              </a:lnSpc>
            </a:pPr>
            <a:endParaRPr lang="fr-FR" dirty="0"/>
          </a:p>
          <a:p>
            <a:pPr>
              <a:lnSpc>
                <a:spcPts val="2500"/>
              </a:lnSpc>
            </a:pPr>
            <a:r>
              <a:rPr lang="fr-FR" sz="2000" dirty="0"/>
              <a:t>Il s'agit d'une formidable occasion de sensibiliser le monde entier à la manière dont la protection phytosanitaire peut contribuer à éliminer la faim, à réduire la pauvreté, à protéger l'environnement et à stimuler le développement économique.</a:t>
            </a:r>
            <a:endParaRPr lang="en-GB" sz="2000" dirty="0"/>
          </a:p>
        </p:txBody>
      </p:sp>
      <p:pic>
        <p:nvPicPr>
          <p:cNvPr id="3" name="Image 2">
            <a:extLst>
              <a:ext uri="{FF2B5EF4-FFF2-40B4-BE49-F238E27FC236}">
                <a16:creationId xmlns:a16="http://schemas.microsoft.com/office/drawing/2014/main" id="{770A4432-3A0A-4846-BB45-CCE8EC07374A}"/>
              </a:ext>
            </a:extLst>
          </p:cNvPr>
          <p:cNvPicPr>
            <a:picLocks noChangeAspect="1"/>
          </p:cNvPicPr>
          <p:nvPr/>
        </p:nvPicPr>
        <p:blipFill>
          <a:blip r:embed="rId2"/>
          <a:stretch>
            <a:fillRect/>
          </a:stretch>
        </p:blipFill>
        <p:spPr>
          <a:xfrm>
            <a:off x="0" y="0"/>
            <a:ext cx="2306679" cy="5327650"/>
          </a:xfrm>
          <a:prstGeom prst="rect">
            <a:avLst/>
          </a:prstGeom>
        </p:spPr>
      </p:pic>
    </p:spTree>
    <p:extLst>
      <p:ext uri="{BB962C8B-B14F-4D97-AF65-F5344CB8AC3E}">
        <p14:creationId xmlns:p14="http://schemas.microsoft.com/office/powerpoint/2010/main" val="227288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2192E98-EF90-4C1C-A130-EBF72D2BF069}"/>
              </a:ext>
            </a:extLst>
          </p:cNvPr>
          <p:cNvPicPr>
            <a:picLocks noChangeAspect="1"/>
          </p:cNvPicPr>
          <p:nvPr/>
        </p:nvPicPr>
        <p:blipFill>
          <a:blip r:embed="rId2">
            <a:alphaModFix amt="35000"/>
          </a:blip>
          <a:stretch>
            <a:fillRect/>
          </a:stretch>
        </p:blipFill>
        <p:spPr>
          <a:xfrm>
            <a:off x="-287229" y="-90292"/>
            <a:ext cx="8017758" cy="4508388"/>
          </a:xfrm>
          <a:prstGeom prst="rect">
            <a:avLst/>
          </a:prstGeom>
        </p:spPr>
      </p:pic>
      <p:sp>
        <p:nvSpPr>
          <p:cNvPr id="2" name="ZoneTexte 1">
            <a:extLst>
              <a:ext uri="{FF2B5EF4-FFF2-40B4-BE49-F238E27FC236}">
                <a16:creationId xmlns:a16="http://schemas.microsoft.com/office/drawing/2014/main" id="{0C942F70-0A4F-4845-9928-EF74ED3CA990}"/>
              </a:ext>
            </a:extLst>
          </p:cNvPr>
          <p:cNvSpPr txBox="1"/>
          <p:nvPr/>
        </p:nvSpPr>
        <p:spPr>
          <a:xfrm>
            <a:off x="525437" y="360758"/>
            <a:ext cx="6508799" cy="3404687"/>
          </a:xfrm>
          <a:prstGeom prst="rect">
            <a:avLst/>
          </a:prstGeom>
          <a:solidFill>
            <a:schemeClr val="bg1">
              <a:alpha val="60000"/>
            </a:schemeClr>
          </a:solidFill>
        </p:spPr>
        <p:txBody>
          <a:bodyPr wrap="square" lIns="360000" tIns="360000" rIns="360000" bIns="360000" rtlCol="0">
            <a:spAutoFit/>
          </a:bodyPr>
          <a:lstStyle/>
          <a:p>
            <a:r>
              <a:rPr lang="fr-FR" sz="4400" b="1" dirty="0"/>
              <a:t>Les végétaux, c’est la vie</a:t>
            </a:r>
          </a:p>
          <a:p>
            <a:endParaRPr lang="fr-FR" dirty="0"/>
          </a:p>
          <a:p>
            <a:r>
              <a:rPr lang="fr-FR" sz="2800" dirty="0"/>
              <a:t>Les plantes constituent 80% de la nourriture que nous consommons et produisent 98% de l’oxygène que nous respirons.</a:t>
            </a:r>
            <a:endParaRPr lang="en-GB" sz="2800" dirty="0"/>
          </a:p>
        </p:txBody>
      </p:sp>
      <p:pic>
        <p:nvPicPr>
          <p:cNvPr id="3" name="Image 2">
            <a:extLst>
              <a:ext uri="{FF2B5EF4-FFF2-40B4-BE49-F238E27FC236}">
                <a16:creationId xmlns:a16="http://schemas.microsoft.com/office/drawing/2014/main" id="{9EB871CC-5648-46BC-9C91-B5A382DEC221}"/>
              </a:ext>
            </a:extLst>
          </p:cNvPr>
          <p:cNvPicPr>
            <a:picLocks noChangeAspect="1"/>
          </p:cNvPicPr>
          <p:nvPr/>
        </p:nvPicPr>
        <p:blipFill>
          <a:blip r:embed="rId3"/>
          <a:stretch>
            <a:fillRect/>
          </a:stretch>
        </p:blipFill>
        <p:spPr>
          <a:xfrm>
            <a:off x="0" y="4103014"/>
            <a:ext cx="7559675" cy="1224636"/>
          </a:xfrm>
          <a:prstGeom prst="rect">
            <a:avLst/>
          </a:prstGeom>
        </p:spPr>
      </p:pic>
    </p:spTree>
    <p:extLst>
      <p:ext uri="{BB962C8B-B14F-4D97-AF65-F5344CB8AC3E}">
        <p14:creationId xmlns:p14="http://schemas.microsoft.com/office/powerpoint/2010/main" val="341656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EC7B49-12DC-4468-BD6D-8EABAE69F858}"/>
              </a:ext>
            </a:extLst>
          </p:cNvPr>
          <p:cNvPicPr>
            <a:picLocks noChangeAspect="1"/>
          </p:cNvPicPr>
          <p:nvPr/>
        </p:nvPicPr>
        <p:blipFill>
          <a:blip r:embed="rId2"/>
          <a:stretch>
            <a:fillRect/>
          </a:stretch>
        </p:blipFill>
        <p:spPr>
          <a:xfrm>
            <a:off x="0" y="0"/>
            <a:ext cx="7559675" cy="5327650"/>
          </a:xfrm>
          <a:prstGeom prst="rect">
            <a:avLst/>
          </a:prstGeom>
          <a:solidFill>
            <a:schemeClr val="bg1">
              <a:alpha val="32000"/>
            </a:schemeClr>
          </a:solidFill>
        </p:spPr>
      </p:pic>
      <p:sp>
        <p:nvSpPr>
          <p:cNvPr id="2" name="ZoneTexte 1">
            <a:extLst>
              <a:ext uri="{FF2B5EF4-FFF2-40B4-BE49-F238E27FC236}">
                <a16:creationId xmlns:a16="http://schemas.microsoft.com/office/drawing/2014/main" id="{01803C4F-39F7-4719-BFDB-FB632E7A6F66}"/>
              </a:ext>
            </a:extLst>
          </p:cNvPr>
          <p:cNvSpPr txBox="1"/>
          <p:nvPr/>
        </p:nvSpPr>
        <p:spPr>
          <a:xfrm>
            <a:off x="518237" y="756064"/>
            <a:ext cx="6523199" cy="3558576"/>
          </a:xfrm>
          <a:prstGeom prst="rect">
            <a:avLst/>
          </a:prstGeom>
          <a:solidFill>
            <a:schemeClr val="bg1">
              <a:lumMod val="95000"/>
              <a:alpha val="86000"/>
            </a:schemeClr>
          </a:solidFill>
        </p:spPr>
        <p:txBody>
          <a:bodyPr wrap="square" lIns="360000" tIns="360000" rIns="360000" bIns="360000" rtlCol="0">
            <a:spAutoFit/>
          </a:bodyPr>
          <a:lstStyle/>
          <a:p>
            <a:r>
              <a:rPr lang="fr-FR" sz="4400" b="1" dirty="0"/>
              <a:t>Une demande en hausse</a:t>
            </a:r>
          </a:p>
          <a:p>
            <a:endParaRPr lang="fr-FR" sz="2800" dirty="0"/>
          </a:p>
          <a:p>
            <a:r>
              <a:rPr lang="fr-FR" sz="2800" dirty="0"/>
              <a:t>La FAO estime que la production agricole devra progresser d’environ 60% d’ici 2050 pour nourrir une population croissante et généralement plus riche.</a:t>
            </a:r>
            <a:endParaRPr lang="en-GB" sz="2800" dirty="0"/>
          </a:p>
        </p:txBody>
      </p:sp>
    </p:spTree>
    <p:extLst>
      <p:ext uri="{BB962C8B-B14F-4D97-AF65-F5344CB8AC3E}">
        <p14:creationId xmlns:p14="http://schemas.microsoft.com/office/powerpoint/2010/main" val="2307445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erbe, extérieur, plante, arbre&#10;&#10;Description générée automatiquement">
            <a:extLst>
              <a:ext uri="{FF2B5EF4-FFF2-40B4-BE49-F238E27FC236}">
                <a16:creationId xmlns:a16="http://schemas.microsoft.com/office/drawing/2014/main" id="{652378B6-236D-4104-AC22-07D395860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5327650"/>
          </a:xfrm>
          <a:prstGeom prst="rect">
            <a:avLst/>
          </a:prstGeom>
        </p:spPr>
      </p:pic>
      <p:sp>
        <p:nvSpPr>
          <p:cNvPr id="2" name="ZoneTexte 1">
            <a:extLst>
              <a:ext uri="{FF2B5EF4-FFF2-40B4-BE49-F238E27FC236}">
                <a16:creationId xmlns:a16="http://schemas.microsoft.com/office/drawing/2014/main" id="{66BBD8D9-B560-473C-8034-04156ABA20D1}"/>
              </a:ext>
            </a:extLst>
          </p:cNvPr>
          <p:cNvSpPr txBox="1"/>
          <p:nvPr/>
        </p:nvSpPr>
        <p:spPr>
          <a:xfrm>
            <a:off x="562707" y="576760"/>
            <a:ext cx="6410612" cy="3743242"/>
          </a:xfrm>
          <a:prstGeom prst="rect">
            <a:avLst/>
          </a:prstGeom>
          <a:solidFill>
            <a:schemeClr val="bg1">
              <a:lumMod val="95000"/>
              <a:alpha val="80000"/>
            </a:schemeClr>
          </a:solidFill>
        </p:spPr>
        <p:txBody>
          <a:bodyPr wrap="square" lIns="360000" tIns="360000" rIns="360000" bIns="360000" rtlCol="0">
            <a:spAutoFit/>
          </a:bodyPr>
          <a:lstStyle/>
          <a:p>
            <a:pPr algn="ctr"/>
            <a:r>
              <a:rPr lang="fr-FR" sz="2800" b="1" dirty="0"/>
              <a:t>Destructions causées par les ravageurs</a:t>
            </a:r>
          </a:p>
          <a:p>
            <a:endParaRPr lang="fr-FR" sz="2400" dirty="0"/>
          </a:p>
          <a:p>
            <a:r>
              <a:rPr lang="fr-FR" sz="2400" dirty="0"/>
              <a:t>Les organismes nuisibles des végétaux sont responsables à l’échelle mondiale de pertes de cultures pouvant aller jusqu’à 40%, et de pertes commerciales de produits agricoles d’une valeur supérieure à 220 milliards de dollars par an.</a:t>
            </a:r>
            <a:endParaRPr lang="en-GB" sz="2400" dirty="0"/>
          </a:p>
        </p:txBody>
      </p:sp>
    </p:spTree>
    <p:extLst>
      <p:ext uri="{BB962C8B-B14F-4D97-AF65-F5344CB8AC3E}">
        <p14:creationId xmlns:p14="http://schemas.microsoft.com/office/powerpoint/2010/main" val="284663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71A78-E776-42CC-A71C-3B78C2ED30C9}"/>
              </a:ext>
            </a:extLst>
          </p:cNvPr>
          <p:cNvSpPr/>
          <p:nvPr/>
        </p:nvSpPr>
        <p:spPr>
          <a:xfrm>
            <a:off x="2452577" y="686860"/>
            <a:ext cx="4931608" cy="3693319"/>
          </a:xfrm>
          <a:prstGeom prst="rect">
            <a:avLst/>
          </a:prstGeom>
        </p:spPr>
        <p:txBody>
          <a:bodyPr wrap="square">
            <a:spAutoFit/>
          </a:bodyPr>
          <a:lstStyle/>
          <a:p>
            <a:r>
              <a:rPr lang="fr-FR" dirty="0"/>
              <a:t>La santé des plantes est de plus en plus menacée. Le changement climatique et les activités humaines ont modifié les écosystèmes, réduisant la biodiversité et créant de nouvelles niches où les ravageurs et les maladies peuvent prospérer. </a:t>
            </a:r>
          </a:p>
          <a:p>
            <a:endParaRPr lang="fr-FR" dirty="0"/>
          </a:p>
          <a:p>
            <a:r>
              <a:rPr lang="fr-FR" dirty="0"/>
              <a:t>Dans le même temps, ceux-ci sont susceptibles de se propager rapidement aux quatre coins de la planète à la faveur des déplacements et des échanges internationaux qui ont triplé de volume au cours de la dernière décennie, entraînant des dégâts considérables aux plantes indigènes et à l'environnement.</a:t>
            </a:r>
            <a:endParaRPr lang="en-GB" dirty="0"/>
          </a:p>
        </p:txBody>
      </p:sp>
      <p:pic>
        <p:nvPicPr>
          <p:cNvPr id="3" name="Image 2">
            <a:extLst>
              <a:ext uri="{FF2B5EF4-FFF2-40B4-BE49-F238E27FC236}">
                <a16:creationId xmlns:a16="http://schemas.microsoft.com/office/drawing/2014/main" id="{186DD33F-883F-4DA5-B216-86AC46338BC3}"/>
              </a:ext>
            </a:extLst>
          </p:cNvPr>
          <p:cNvPicPr>
            <a:picLocks noChangeAspect="1"/>
          </p:cNvPicPr>
          <p:nvPr/>
        </p:nvPicPr>
        <p:blipFill>
          <a:blip r:embed="rId2"/>
          <a:stretch>
            <a:fillRect/>
          </a:stretch>
        </p:blipFill>
        <p:spPr>
          <a:xfrm>
            <a:off x="0" y="0"/>
            <a:ext cx="2304178" cy="5327650"/>
          </a:xfrm>
          <a:prstGeom prst="rect">
            <a:avLst/>
          </a:prstGeom>
        </p:spPr>
      </p:pic>
    </p:spTree>
    <p:extLst>
      <p:ext uri="{BB962C8B-B14F-4D97-AF65-F5344CB8AC3E}">
        <p14:creationId xmlns:p14="http://schemas.microsoft.com/office/powerpoint/2010/main" val="3922485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Single"/>
      </p:transition>
    </mc:Choice>
    <mc:Fallback xmlns="">
      <p:transition spd="slow"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2FD8B6-F532-48A1-B9A1-8E5FF83701BB}"/>
              </a:ext>
            </a:extLst>
          </p:cNvPr>
          <p:cNvSpPr/>
          <p:nvPr/>
        </p:nvSpPr>
        <p:spPr>
          <a:xfrm>
            <a:off x="2466753" y="716882"/>
            <a:ext cx="5092922" cy="4247317"/>
          </a:xfrm>
          <a:prstGeom prst="rect">
            <a:avLst/>
          </a:prstGeom>
        </p:spPr>
        <p:txBody>
          <a:bodyPr wrap="square">
            <a:spAutoFit/>
          </a:bodyPr>
          <a:lstStyle/>
          <a:p>
            <a:r>
              <a:rPr lang="fr-FR" dirty="0"/>
              <a:t>Protéger les végétaux contre les organismes nuisibles et les maladies est beaucoup plus rentable que de faire face à des urgences phytosanitaires de grande envergure. </a:t>
            </a:r>
          </a:p>
          <a:p>
            <a:endParaRPr lang="fr-FR" dirty="0"/>
          </a:p>
          <a:p>
            <a:r>
              <a:rPr lang="fr-FR" dirty="0"/>
              <a:t>Les ravageurs et les maladies des végétaux sont souvent impossibles à éradiquer une fois qu'ils se sont établis, et les opérations de lutte sont longues et coûteuses. </a:t>
            </a:r>
          </a:p>
          <a:p>
            <a:endParaRPr lang="fr-FR" dirty="0"/>
          </a:p>
          <a:p>
            <a:r>
              <a:rPr lang="fr-FR" dirty="0"/>
              <a:t>La prévention est essentielle pour conjurer les effets dévastateurs des ravageurs et des maladies sur l'agriculture, les moyens d'existence et la sécurité alimentaire, et beaucoup d'entre nous ont un rôle à jouer.</a:t>
            </a:r>
            <a:endParaRPr lang="en-GB" dirty="0"/>
          </a:p>
        </p:txBody>
      </p:sp>
      <p:pic>
        <p:nvPicPr>
          <p:cNvPr id="3" name="Image 2">
            <a:extLst>
              <a:ext uri="{FF2B5EF4-FFF2-40B4-BE49-F238E27FC236}">
                <a16:creationId xmlns:a16="http://schemas.microsoft.com/office/drawing/2014/main" id="{6D9A2E0C-8934-4A6E-A42D-16BD6066874C}"/>
              </a:ext>
            </a:extLst>
          </p:cNvPr>
          <p:cNvPicPr>
            <a:picLocks noChangeAspect="1"/>
          </p:cNvPicPr>
          <p:nvPr/>
        </p:nvPicPr>
        <p:blipFill>
          <a:blip r:embed="rId2"/>
          <a:stretch>
            <a:fillRect/>
          </a:stretch>
        </p:blipFill>
        <p:spPr>
          <a:xfrm>
            <a:off x="0" y="0"/>
            <a:ext cx="2304178" cy="5327650"/>
          </a:xfrm>
          <a:prstGeom prst="rect">
            <a:avLst/>
          </a:prstGeom>
        </p:spPr>
      </p:pic>
    </p:spTree>
    <p:extLst>
      <p:ext uri="{BB962C8B-B14F-4D97-AF65-F5344CB8AC3E}">
        <p14:creationId xmlns:p14="http://schemas.microsoft.com/office/powerpoint/2010/main" val="299389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Single"/>
      </p:transition>
    </mc:Choice>
    <mc:Fallback xmlns="">
      <p:transition spd="slow"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CCF78F-BF9A-42FE-B814-D64214950A43}"/>
              </a:ext>
            </a:extLst>
          </p:cNvPr>
          <p:cNvSpPr/>
          <p:nvPr/>
        </p:nvSpPr>
        <p:spPr>
          <a:xfrm>
            <a:off x="2689580" y="611602"/>
            <a:ext cx="4586177" cy="4339650"/>
          </a:xfrm>
          <a:prstGeom prst="rect">
            <a:avLst/>
          </a:prstGeom>
        </p:spPr>
        <p:txBody>
          <a:bodyPr wrap="square">
            <a:spAutoFit/>
          </a:bodyPr>
          <a:lstStyle/>
          <a:p>
            <a:pPr algn="ctr"/>
            <a:r>
              <a:rPr lang="fr-FR" sz="2400" b="1" dirty="0"/>
              <a:t>Nous avons tous notre rôle à jouer</a:t>
            </a:r>
          </a:p>
          <a:p>
            <a:endParaRPr lang="fr-FR" dirty="0"/>
          </a:p>
          <a:p>
            <a:r>
              <a:rPr lang="fr-FR" dirty="0"/>
              <a:t>Chacun doit éviter de franchir des frontières avec des plantes ou des produits végétaux.</a:t>
            </a:r>
          </a:p>
          <a:p>
            <a:endParaRPr lang="fr-FR" dirty="0"/>
          </a:p>
          <a:p>
            <a:r>
              <a:rPr lang="fr-FR" dirty="0"/>
              <a:t>Les personnes travaillant dans le secteur des transports doivent s'assurer que les navires, avions, camions et trains n'introduisent ni ravageurs, ni maladies des plantes dans de nouvelles zones.</a:t>
            </a:r>
          </a:p>
          <a:p>
            <a:endParaRPr lang="fr-FR" dirty="0"/>
          </a:p>
          <a:p>
            <a:r>
              <a:rPr lang="fr-FR" dirty="0"/>
              <a:t>Les Gouvernements doivent renforcer leur appui aux organismes nationaux et régionaux de protection des végétaux qui constituent la première ligne de défense.</a:t>
            </a:r>
            <a:endParaRPr lang="en-GB" dirty="0"/>
          </a:p>
        </p:txBody>
      </p:sp>
      <p:pic>
        <p:nvPicPr>
          <p:cNvPr id="3" name="Image 2">
            <a:extLst>
              <a:ext uri="{FF2B5EF4-FFF2-40B4-BE49-F238E27FC236}">
                <a16:creationId xmlns:a16="http://schemas.microsoft.com/office/drawing/2014/main" id="{3D45C561-5728-4425-BCC9-3ED2A41BE090}"/>
              </a:ext>
            </a:extLst>
          </p:cNvPr>
          <p:cNvPicPr>
            <a:picLocks noChangeAspect="1"/>
          </p:cNvPicPr>
          <p:nvPr/>
        </p:nvPicPr>
        <p:blipFill>
          <a:blip r:embed="rId2"/>
          <a:stretch>
            <a:fillRect/>
          </a:stretch>
        </p:blipFill>
        <p:spPr>
          <a:xfrm>
            <a:off x="0" y="0"/>
            <a:ext cx="2304178" cy="5327650"/>
          </a:xfrm>
          <a:prstGeom prst="rect">
            <a:avLst/>
          </a:prstGeom>
        </p:spPr>
      </p:pic>
    </p:spTree>
    <p:extLst>
      <p:ext uri="{BB962C8B-B14F-4D97-AF65-F5344CB8AC3E}">
        <p14:creationId xmlns:p14="http://schemas.microsoft.com/office/powerpoint/2010/main" val="217738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Single"/>
      </p:transition>
    </mc:Choice>
    <mc:Fallback xmlns="">
      <p:transition spd="slow"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E76A50DB-3DDD-42E5-A054-49A7AA19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120" y="354419"/>
            <a:ext cx="3339495" cy="4718050"/>
          </a:xfrm>
          <a:prstGeom prst="rect">
            <a:avLst/>
          </a:prstGeom>
          <a:ln>
            <a:solidFill>
              <a:schemeClr val="bg1">
                <a:lumMod val="50000"/>
              </a:schemeClr>
            </a:solidFill>
          </a:ln>
        </p:spPr>
      </p:pic>
    </p:spTree>
    <p:extLst>
      <p:ext uri="{BB962C8B-B14F-4D97-AF65-F5344CB8AC3E}">
        <p14:creationId xmlns:p14="http://schemas.microsoft.com/office/powerpoint/2010/main" val="1383628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7172120-F815-4FCE-A961-C7B0682329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54349"/>
            <a:ext cx="4876800" cy="3660177"/>
          </a:xfrm>
          <a:prstGeom prst="rect">
            <a:avLst/>
          </a:prstGeom>
        </p:spPr>
      </p:pic>
      <p:sp>
        <p:nvSpPr>
          <p:cNvPr id="15" name="Vague 12">
            <a:extLst>
              <a:ext uri="{FF2B5EF4-FFF2-40B4-BE49-F238E27FC236}">
                <a16:creationId xmlns:a16="http://schemas.microsoft.com/office/drawing/2014/main" id="{773E6015-337F-4994-A13D-D7FC1743A223}"/>
              </a:ext>
            </a:extLst>
          </p:cNvPr>
          <p:cNvSpPr/>
          <p:nvPr/>
        </p:nvSpPr>
        <p:spPr>
          <a:xfrm rot="16200000">
            <a:off x="4003252" y="538023"/>
            <a:ext cx="5348268" cy="4259789"/>
          </a:xfrm>
          <a:custGeom>
            <a:avLst/>
            <a:gdLst>
              <a:gd name="connsiteX0" fmla="*/ 0 w 5327650"/>
              <a:gd name="connsiteY0" fmla="*/ 575789 h 4606315"/>
              <a:gd name="connsiteX1" fmla="*/ 5327650 w 5327650"/>
              <a:gd name="connsiteY1" fmla="*/ 575789 h 4606315"/>
              <a:gd name="connsiteX2" fmla="*/ 5327650 w 5327650"/>
              <a:gd name="connsiteY2" fmla="*/ 4030526 h 4606315"/>
              <a:gd name="connsiteX3" fmla="*/ 0 w 5327650"/>
              <a:gd name="connsiteY3" fmla="*/ 4030526 h 4606315"/>
              <a:gd name="connsiteX4" fmla="*/ 0 w 5327650"/>
              <a:gd name="connsiteY4" fmla="*/ 575789 h 4606315"/>
              <a:gd name="connsiteX0" fmla="*/ 0 w 5334853"/>
              <a:gd name="connsiteY0" fmla="*/ 554054 h 4607509"/>
              <a:gd name="connsiteX1" fmla="*/ 5327650 w 5334853"/>
              <a:gd name="connsiteY1" fmla="*/ 554054 h 4607509"/>
              <a:gd name="connsiteX2" fmla="*/ 5334853 w 5334853"/>
              <a:gd name="connsiteY2" fmla="*/ 4059194 h 4607509"/>
              <a:gd name="connsiteX3" fmla="*/ 0 w 5334853"/>
              <a:gd name="connsiteY3" fmla="*/ 4008791 h 4607509"/>
              <a:gd name="connsiteX4" fmla="*/ 0 w 5334853"/>
              <a:gd name="connsiteY4" fmla="*/ 554054 h 4607509"/>
              <a:gd name="connsiteX0" fmla="*/ 0 w 5334853"/>
              <a:gd name="connsiteY0" fmla="*/ 554054 h 4397501"/>
              <a:gd name="connsiteX1" fmla="*/ 5327650 w 5334853"/>
              <a:gd name="connsiteY1" fmla="*/ 554054 h 4397501"/>
              <a:gd name="connsiteX2" fmla="*/ 5334853 w 5334853"/>
              <a:gd name="connsiteY2" fmla="*/ 4059194 h 4397501"/>
              <a:gd name="connsiteX3" fmla="*/ 0 w 5334853"/>
              <a:gd name="connsiteY3" fmla="*/ 4008791 h 4397501"/>
              <a:gd name="connsiteX4" fmla="*/ 0 w 5334853"/>
              <a:gd name="connsiteY4" fmla="*/ 554054 h 4397501"/>
              <a:gd name="connsiteX0" fmla="*/ 7200 w 5342053"/>
              <a:gd name="connsiteY0" fmla="*/ 554054 h 4432009"/>
              <a:gd name="connsiteX1" fmla="*/ 5334850 w 5342053"/>
              <a:gd name="connsiteY1" fmla="*/ 554054 h 4432009"/>
              <a:gd name="connsiteX2" fmla="*/ 5342053 w 5342053"/>
              <a:gd name="connsiteY2" fmla="*/ 4059194 h 4432009"/>
              <a:gd name="connsiteX3" fmla="*/ 0 w 5342053"/>
              <a:gd name="connsiteY3" fmla="*/ 4375991 h 4432009"/>
              <a:gd name="connsiteX4" fmla="*/ 7200 w 5342053"/>
              <a:gd name="connsiteY4" fmla="*/ 554054 h 4432009"/>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12077 h 4334014"/>
              <a:gd name="connsiteX1" fmla="*/ 5320450 w 5342053"/>
              <a:gd name="connsiteY1" fmla="*/ 908077 h 4334014"/>
              <a:gd name="connsiteX2" fmla="*/ 5342053 w 5342053"/>
              <a:gd name="connsiteY2" fmla="*/ 4017217 h 4334014"/>
              <a:gd name="connsiteX3" fmla="*/ 0 w 5342053"/>
              <a:gd name="connsiteY3" fmla="*/ 4334014 h 4334014"/>
              <a:gd name="connsiteX4" fmla="*/ 7200 w 5342053"/>
              <a:gd name="connsiteY4" fmla="*/ 512077 h 4334014"/>
              <a:gd name="connsiteX0" fmla="*/ 7200 w 5342053"/>
              <a:gd name="connsiteY0" fmla="*/ 603021 h 4424958"/>
              <a:gd name="connsiteX1" fmla="*/ 5320450 w 5342053"/>
              <a:gd name="connsiteY1" fmla="*/ 999021 h 4424958"/>
              <a:gd name="connsiteX2" fmla="*/ 5342053 w 5342053"/>
              <a:gd name="connsiteY2" fmla="*/ 4108161 h 4424958"/>
              <a:gd name="connsiteX3" fmla="*/ 0 w 5342053"/>
              <a:gd name="connsiteY3" fmla="*/ 4424958 h 4424958"/>
              <a:gd name="connsiteX4" fmla="*/ 7200 w 5342053"/>
              <a:gd name="connsiteY4" fmla="*/ 603021 h 4424958"/>
              <a:gd name="connsiteX0" fmla="*/ 7200 w 5342053"/>
              <a:gd name="connsiteY0" fmla="*/ 599177 h 4421114"/>
              <a:gd name="connsiteX1" fmla="*/ 5334853 w 5342053"/>
              <a:gd name="connsiteY1" fmla="*/ 1023980 h 4421114"/>
              <a:gd name="connsiteX2" fmla="*/ 5342053 w 5342053"/>
              <a:gd name="connsiteY2" fmla="*/ 4104317 h 4421114"/>
              <a:gd name="connsiteX3" fmla="*/ 0 w 5342053"/>
              <a:gd name="connsiteY3" fmla="*/ 4421114 h 4421114"/>
              <a:gd name="connsiteX4" fmla="*/ 7200 w 5342053"/>
              <a:gd name="connsiteY4" fmla="*/ 599177 h 4421114"/>
              <a:gd name="connsiteX0" fmla="*/ 7200 w 5342053"/>
              <a:gd name="connsiteY0" fmla="*/ 632486 h 4216823"/>
              <a:gd name="connsiteX1" fmla="*/ 5334853 w 5342053"/>
              <a:gd name="connsiteY1" fmla="*/ 819689 h 4216823"/>
              <a:gd name="connsiteX2" fmla="*/ 5342053 w 5342053"/>
              <a:gd name="connsiteY2" fmla="*/ 3900026 h 4216823"/>
              <a:gd name="connsiteX3" fmla="*/ 0 w 5342053"/>
              <a:gd name="connsiteY3" fmla="*/ 4216823 h 4216823"/>
              <a:gd name="connsiteX4" fmla="*/ 7200 w 5342053"/>
              <a:gd name="connsiteY4" fmla="*/ 632486 h 4216823"/>
              <a:gd name="connsiteX0" fmla="*/ 7200 w 5342053"/>
              <a:gd name="connsiteY0" fmla="*/ 680739 h 4265076"/>
              <a:gd name="connsiteX1" fmla="*/ 5334853 w 5342053"/>
              <a:gd name="connsiteY1" fmla="*/ 867942 h 4265076"/>
              <a:gd name="connsiteX2" fmla="*/ 5342053 w 5342053"/>
              <a:gd name="connsiteY2" fmla="*/ 3948279 h 4265076"/>
              <a:gd name="connsiteX3" fmla="*/ 0 w 5342053"/>
              <a:gd name="connsiteY3" fmla="*/ 4265076 h 4265076"/>
              <a:gd name="connsiteX4" fmla="*/ 7200 w 5342053"/>
              <a:gd name="connsiteY4" fmla="*/ 680739 h 4265076"/>
              <a:gd name="connsiteX0" fmla="*/ 7200 w 5342053"/>
              <a:gd name="connsiteY0" fmla="*/ 686790 h 4271127"/>
              <a:gd name="connsiteX1" fmla="*/ 5334853 w 5342053"/>
              <a:gd name="connsiteY1" fmla="*/ 873993 h 4271127"/>
              <a:gd name="connsiteX2" fmla="*/ 5342053 w 5342053"/>
              <a:gd name="connsiteY2" fmla="*/ 3954330 h 4271127"/>
              <a:gd name="connsiteX3" fmla="*/ 0 w 5342053"/>
              <a:gd name="connsiteY3" fmla="*/ 4271127 h 4271127"/>
              <a:gd name="connsiteX4" fmla="*/ 7200 w 5342053"/>
              <a:gd name="connsiteY4" fmla="*/ 686790 h 4271127"/>
              <a:gd name="connsiteX0" fmla="*/ 7200 w 5342053"/>
              <a:gd name="connsiteY0" fmla="*/ 675938 h 4260275"/>
              <a:gd name="connsiteX1" fmla="*/ 4689212 w 5342053"/>
              <a:gd name="connsiteY1" fmla="*/ 935144 h 4260275"/>
              <a:gd name="connsiteX2" fmla="*/ 5342053 w 5342053"/>
              <a:gd name="connsiteY2" fmla="*/ 3943478 h 4260275"/>
              <a:gd name="connsiteX3" fmla="*/ 0 w 5342053"/>
              <a:gd name="connsiteY3" fmla="*/ 4260275 h 4260275"/>
              <a:gd name="connsiteX4" fmla="*/ 7200 w 5342053"/>
              <a:gd name="connsiteY4" fmla="*/ 675938 h 4260275"/>
              <a:gd name="connsiteX0" fmla="*/ 7200 w 5342053"/>
              <a:gd name="connsiteY0" fmla="*/ 677006 h 4261343"/>
              <a:gd name="connsiteX1" fmla="*/ 4682882 w 5342053"/>
              <a:gd name="connsiteY1" fmla="*/ 929015 h 4261343"/>
              <a:gd name="connsiteX2" fmla="*/ 5342053 w 5342053"/>
              <a:gd name="connsiteY2" fmla="*/ 3944546 h 4261343"/>
              <a:gd name="connsiteX3" fmla="*/ 0 w 5342053"/>
              <a:gd name="connsiteY3" fmla="*/ 4261343 h 4261343"/>
              <a:gd name="connsiteX4" fmla="*/ 7200 w 5342053"/>
              <a:gd name="connsiteY4" fmla="*/ 677006 h 4261343"/>
              <a:gd name="connsiteX0" fmla="*/ 7200 w 5342053"/>
              <a:gd name="connsiteY0" fmla="*/ 728617 h 4312954"/>
              <a:gd name="connsiteX1" fmla="*/ 4682882 w 5342053"/>
              <a:gd name="connsiteY1" fmla="*/ 980626 h 4312954"/>
              <a:gd name="connsiteX2" fmla="*/ 5342053 w 5342053"/>
              <a:gd name="connsiteY2" fmla="*/ 3996157 h 4312954"/>
              <a:gd name="connsiteX3" fmla="*/ 0 w 5342053"/>
              <a:gd name="connsiteY3" fmla="*/ 4312954 h 4312954"/>
              <a:gd name="connsiteX4" fmla="*/ 7200 w 5342053"/>
              <a:gd name="connsiteY4" fmla="*/ 728617 h 4312954"/>
              <a:gd name="connsiteX0" fmla="*/ 7200 w 4690083"/>
              <a:gd name="connsiteY0" fmla="*/ 728617 h 4313720"/>
              <a:gd name="connsiteX1" fmla="*/ 4682882 w 4690083"/>
              <a:gd name="connsiteY1" fmla="*/ 980626 h 4313720"/>
              <a:gd name="connsiteX2" fmla="*/ 4690083 w 4690083"/>
              <a:gd name="connsiteY2" fmla="*/ 4111357 h 4313720"/>
              <a:gd name="connsiteX3" fmla="*/ 0 w 4690083"/>
              <a:gd name="connsiteY3" fmla="*/ 4312954 h 4313720"/>
              <a:gd name="connsiteX4" fmla="*/ 7200 w 4690083"/>
              <a:gd name="connsiteY4" fmla="*/ 728617 h 4313720"/>
              <a:gd name="connsiteX0" fmla="*/ 7200 w 4714531"/>
              <a:gd name="connsiteY0" fmla="*/ 729850 h 4314953"/>
              <a:gd name="connsiteX1" fmla="*/ 4714531 w 4714531"/>
              <a:gd name="connsiteY1" fmla="*/ 974659 h 4314953"/>
              <a:gd name="connsiteX2" fmla="*/ 4690083 w 4714531"/>
              <a:gd name="connsiteY2" fmla="*/ 4112590 h 4314953"/>
              <a:gd name="connsiteX3" fmla="*/ 0 w 4714531"/>
              <a:gd name="connsiteY3" fmla="*/ 4314187 h 4314953"/>
              <a:gd name="connsiteX4" fmla="*/ 7200 w 4714531"/>
              <a:gd name="connsiteY4" fmla="*/ 729850 h 4314953"/>
              <a:gd name="connsiteX0" fmla="*/ 7200 w 4714531"/>
              <a:gd name="connsiteY0" fmla="*/ 723279 h 4308382"/>
              <a:gd name="connsiteX1" fmla="*/ 4714531 w 4714531"/>
              <a:gd name="connsiteY1" fmla="*/ 968088 h 4308382"/>
              <a:gd name="connsiteX2" fmla="*/ 4690083 w 4714531"/>
              <a:gd name="connsiteY2" fmla="*/ 4106019 h 4308382"/>
              <a:gd name="connsiteX3" fmla="*/ 0 w 4714531"/>
              <a:gd name="connsiteY3" fmla="*/ 4307616 h 4308382"/>
              <a:gd name="connsiteX4" fmla="*/ 7200 w 4714531"/>
              <a:gd name="connsiteY4" fmla="*/ 723279 h 4308382"/>
              <a:gd name="connsiteX0" fmla="*/ 7200 w 4701874"/>
              <a:gd name="connsiteY0" fmla="*/ 738161 h 4323264"/>
              <a:gd name="connsiteX1" fmla="*/ 4701874 w 4701874"/>
              <a:gd name="connsiteY1" fmla="*/ 896573 h 4323264"/>
              <a:gd name="connsiteX2" fmla="*/ 4690083 w 4701874"/>
              <a:gd name="connsiteY2" fmla="*/ 4120901 h 4323264"/>
              <a:gd name="connsiteX3" fmla="*/ 0 w 4701874"/>
              <a:gd name="connsiteY3" fmla="*/ 4322498 h 4323264"/>
              <a:gd name="connsiteX4" fmla="*/ 7200 w 4701874"/>
              <a:gd name="connsiteY4" fmla="*/ 738161 h 4323264"/>
              <a:gd name="connsiteX0" fmla="*/ 7200 w 4701874"/>
              <a:gd name="connsiteY0" fmla="*/ 675452 h 4260555"/>
              <a:gd name="connsiteX1" fmla="*/ 4701874 w 4701874"/>
              <a:gd name="connsiteY1" fmla="*/ 833864 h 4260555"/>
              <a:gd name="connsiteX2" fmla="*/ 4690083 w 4701874"/>
              <a:gd name="connsiteY2" fmla="*/ 4058192 h 4260555"/>
              <a:gd name="connsiteX3" fmla="*/ 0 w 4701874"/>
              <a:gd name="connsiteY3" fmla="*/ 4259789 h 4260555"/>
              <a:gd name="connsiteX4" fmla="*/ 7200 w 4701874"/>
              <a:gd name="connsiteY4" fmla="*/ 675452 h 4260555"/>
              <a:gd name="connsiteX0" fmla="*/ 7200 w 4701874"/>
              <a:gd name="connsiteY0" fmla="*/ 675452 h 4259789"/>
              <a:gd name="connsiteX1" fmla="*/ 4701874 w 4701874"/>
              <a:gd name="connsiteY1" fmla="*/ 833864 h 4259789"/>
              <a:gd name="connsiteX2" fmla="*/ 4698459 w 4701874"/>
              <a:gd name="connsiteY2" fmla="*/ 2677070 h 4259789"/>
              <a:gd name="connsiteX3" fmla="*/ 0 w 4701874"/>
              <a:gd name="connsiteY3" fmla="*/ 4259789 h 4259789"/>
              <a:gd name="connsiteX4" fmla="*/ 7200 w 4701874"/>
              <a:gd name="connsiteY4" fmla="*/ 675452 h 4259789"/>
              <a:gd name="connsiteX0" fmla="*/ 7200 w 4701874"/>
              <a:gd name="connsiteY0" fmla="*/ 675452 h 4259789"/>
              <a:gd name="connsiteX1" fmla="*/ 4701874 w 4701874"/>
              <a:gd name="connsiteY1" fmla="*/ 833864 h 4259789"/>
              <a:gd name="connsiteX2" fmla="*/ 4698459 w 4701874"/>
              <a:gd name="connsiteY2" fmla="*/ 2677070 h 4259789"/>
              <a:gd name="connsiteX3" fmla="*/ 0 w 4701874"/>
              <a:gd name="connsiteY3" fmla="*/ 4259789 h 4259789"/>
              <a:gd name="connsiteX4" fmla="*/ 7200 w 4701874"/>
              <a:gd name="connsiteY4" fmla="*/ 675452 h 4259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1874" h="4259789">
                <a:moveTo>
                  <a:pt x="7200" y="675452"/>
                </a:moveTo>
                <a:cubicBezTo>
                  <a:pt x="1175421" y="-1373446"/>
                  <a:pt x="3595145" y="2004367"/>
                  <a:pt x="4701874" y="833864"/>
                </a:cubicBezTo>
                <a:cubicBezTo>
                  <a:pt x="4701874" y="1985443"/>
                  <a:pt x="4698459" y="1525491"/>
                  <a:pt x="4698459" y="2677070"/>
                </a:cubicBezTo>
                <a:cubicBezTo>
                  <a:pt x="1876555" y="2498917"/>
                  <a:pt x="854283" y="-748309"/>
                  <a:pt x="0" y="4259789"/>
                </a:cubicBezTo>
                <a:lnTo>
                  <a:pt x="7200" y="675452"/>
                </a:lnTo>
                <a:close/>
              </a:path>
            </a:pathLst>
          </a:custGeom>
          <a:solidFill>
            <a:srgbClr val="8B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Vague 12">
            <a:extLst>
              <a:ext uri="{FF2B5EF4-FFF2-40B4-BE49-F238E27FC236}">
                <a16:creationId xmlns:a16="http://schemas.microsoft.com/office/drawing/2014/main" id="{E90B9865-9E0A-4040-AA38-1FE129BA0EE6}"/>
              </a:ext>
            </a:extLst>
          </p:cNvPr>
          <p:cNvSpPr/>
          <p:nvPr/>
        </p:nvSpPr>
        <p:spPr>
          <a:xfrm rot="16200000">
            <a:off x="4203792" y="457763"/>
            <a:ext cx="5363432" cy="4405145"/>
          </a:xfrm>
          <a:custGeom>
            <a:avLst/>
            <a:gdLst>
              <a:gd name="connsiteX0" fmla="*/ 0 w 5327650"/>
              <a:gd name="connsiteY0" fmla="*/ 575789 h 4606315"/>
              <a:gd name="connsiteX1" fmla="*/ 5327650 w 5327650"/>
              <a:gd name="connsiteY1" fmla="*/ 575789 h 4606315"/>
              <a:gd name="connsiteX2" fmla="*/ 5327650 w 5327650"/>
              <a:gd name="connsiteY2" fmla="*/ 4030526 h 4606315"/>
              <a:gd name="connsiteX3" fmla="*/ 0 w 5327650"/>
              <a:gd name="connsiteY3" fmla="*/ 4030526 h 4606315"/>
              <a:gd name="connsiteX4" fmla="*/ 0 w 5327650"/>
              <a:gd name="connsiteY4" fmla="*/ 575789 h 4606315"/>
              <a:gd name="connsiteX0" fmla="*/ 0 w 5334853"/>
              <a:gd name="connsiteY0" fmla="*/ 554054 h 4607509"/>
              <a:gd name="connsiteX1" fmla="*/ 5327650 w 5334853"/>
              <a:gd name="connsiteY1" fmla="*/ 554054 h 4607509"/>
              <a:gd name="connsiteX2" fmla="*/ 5334853 w 5334853"/>
              <a:gd name="connsiteY2" fmla="*/ 4059194 h 4607509"/>
              <a:gd name="connsiteX3" fmla="*/ 0 w 5334853"/>
              <a:gd name="connsiteY3" fmla="*/ 4008791 h 4607509"/>
              <a:gd name="connsiteX4" fmla="*/ 0 w 5334853"/>
              <a:gd name="connsiteY4" fmla="*/ 554054 h 4607509"/>
              <a:gd name="connsiteX0" fmla="*/ 0 w 5334853"/>
              <a:gd name="connsiteY0" fmla="*/ 554054 h 4397501"/>
              <a:gd name="connsiteX1" fmla="*/ 5327650 w 5334853"/>
              <a:gd name="connsiteY1" fmla="*/ 554054 h 4397501"/>
              <a:gd name="connsiteX2" fmla="*/ 5334853 w 5334853"/>
              <a:gd name="connsiteY2" fmla="*/ 4059194 h 4397501"/>
              <a:gd name="connsiteX3" fmla="*/ 0 w 5334853"/>
              <a:gd name="connsiteY3" fmla="*/ 4008791 h 4397501"/>
              <a:gd name="connsiteX4" fmla="*/ 0 w 5334853"/>
              <a:gd name="connsiteY4" fmla="*/ 554054 h 4397501"/>
              <a:gd name="connsiteX0" fmla="*/ 7200 w 5342053"/>
              <a:gd name="connsiteY0" fmla="*/ 554054 h 4432009"/>
              <a:gd name="connsiteX1" fmla="*/ 5334850 w 5342053"/>
              <a:gd name="connsiteY1" fmla="*/ 554054 h 4432009"/>
              <a:gd name="connsiteX2" fmla="*/ 5342053 w 5342053"/>
              <a:gd name="connsiteY2" fmla="*/ 4059194 h 4432009"/>
              <a:gd name="connsiteX3" fmla="*/ 0 w 5342053"/>
              <a:gd name="connsiteY3" fmla="*/ 4375991 h 4432009"/>
              <a:gd name="connsiteX4" fmla="*/ 7200 w 5342053"/>
              <a:gd name="connsiteY4" fmla="*/ 554054 h 4432009"/>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12077 h 4334014"/>
              <a:gd name="connsiteX1" fmla="*/ 5320450 w 5342053"/>
              <a:gd name="connsiteY1" fmla="*/ 908077 h 4334014"/>
              <a:gd name="connsiteX2" fmla="*/ 5342053 w 5342053"/>
              <a:gd name="connsiteY2" fmla="*/ 4017217 h 4334014"/>
              <a:gd name="connsiteX3" fmla="*/ 0 w 5342053"/>
              <a:gd name="connsiteY3" fmla="*/ 4334014 h 4334014"/>
              <a:gd name="connsiteX4" fmla="*/ 7200 w 5342053"/>
              <a:gd name="connsiteY4" fmla="*/ 512077 h 4334014"/>
              <a:gd name="connsiteX0" fmla="*/ 7200 w 5342053"/>
              <a:gd name="connsiteY0" fmla="*/ 603021 h 4424958"/>
              <a:gd name="connsiteX1" fmla="*/ 5320450 w 5342053"/>
              <a:gd name="connsiteY1" fmla="*/ 999021 h 4424958"/>
              <a:gd name="connsiteX2" fmla="*/ 5342053 w 5342053"/>
              <a:gd name="connsiteY2" fmla="*/ 4108161 h 4424958"/>
              <a:gd name="connsiteX3" fmla="*/ 0 w 5342053"/>
              <a:gd name="connsiteY3" fmla="*/ 4424958 h 4424958"/>
              <a:gd name="connsiteX4" fmla="*/ 7200 w 5342053"/>
              <a:gd name="connsiteY4" fmla="*/ 603021 h 4424958"/>
              <a:gd name="connsiteX0" fmla="*/ 7200 w 5342053"/>
              <a:gd name="connsiteY0" fmla="*/ 599177 h 4421114"/>
              <a:gd name="connsiteX1" fmla="*/ 5334853 w 5342053"/>
              <a:gd name="connsiteY1" fmla="*/ 1023980 h 4421114"/>
              <a:gd name="connsiteX2" fmla="*/ 5342053 w 5342053"/>
              <a:gd name="connsiteY2" fmla="*/ 4104317 h 4421114"/>
              <a:gd name="connsiteX3" fmla="*/ 0 w 5342053"/>
              <a:gd name="connsiteY3" fmla="*/ 4421114 h 4421114"/>
              <a:gd name="connsiteX4" fmla="*/ 7200 w 5342053"/>
              <a:gd name="connsiteY4" fmla="*/ 599177 h 4421114"/>
              <a:gd name="connsiteX0" fmla="*/ 7200 w 5363430"/>
              <a:gd name="connsiteY0" fmla="*/ 583208 h 4405145"/>
              <a:gd name="connsiteX1" fmla="*/ 5363430 w 5363430"/>
              <a:gd name="connsiteY1" fmla="*/ 1131839 h 4405145"/>
              <a:gd name="connsiteX2" fmla="*/ 5342053 w 5363430"/>
              <a:gd name="connsiteY2" fmla="*/ 4088348 h 4405145"/>
              <a:gd name="connsiteX3" fmla="*/ 0 w 5363430"/>
              <a:gd name="connsiteY3" fmla="*/ 4405145 h 4405145"/>
              <a:gd name="connsiteX4" fmla="*/ 7200 w 5363430"/>
              <a:gd name="connsiteY4" fmla="*/ 583208 h 4405145"/>
              <a:gd name="connsiteX0" fmla="*/ 7200 w 5363430"/>
              <a:gd name="connsiteY0" fmla="*/ 583208 h 4405145"/>
              <a:gd name="connsiteX1" fmla="*/ 5363430 w 5363430"/>
              <a:gd name="connsiteY1" fmla="*/ 1131839 h 4405145"/>
              <a:gd name="connsiteX2" fmla="*/ 5342053 w 5363430"/>
              <a:gd name="connsiteY2" fmla="*/ 4088348 h 4405145"/>
              <a:gd name="connsiteX3" fmla="*/ 0 w 5363430"/>
              <a:gd name="connsiteY3" fmla="*/ 4405145 h 4405145"/>
              <a:gd name="connsiteX4" fmla="*/ 7200 w 5363430"/>
              <a:gd name="connsiteY4" fmla="*/ 583208 h 4405145"/>
              <a:gd name="connsiteX0" fmla="*/ 7200 w 5363430"/>
              <a:gd name="connsiteY0" fmla="*/ 583208 h 4405145"/>
              <a:gd name="connsiteX1" fmla="*/ 5363430 w 5363430"/>
              <a:gd name="connsiteY1" fmla="*/ 1131839 h 4405145"/>
              <a:gd name="connsiteX2" fmla="*/ 5342053 w 5363430"/>
              <a:gd name="connsiteY2" fmla="*/ 4088348 h 4405145"/>
              <a:gd name="connsiteX3" fmla="*/ 0 w 5363430"/>
              <a:gd name="connsiteY3" fmla="*/ 4405145 h 4405145"/>
              <a:gd name="connsiteX4" fmla="*/ 7200 w 5363430"/>
              <a:gd name="connsiteY4" fmla="*/ 583208 h 440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430" h="4405145">
                <a:moveTo>
                  <a:pt x="7200" y="583208"/>
                </a:moveTo>
                <a:cubicBezTo>
                  <a:pt x="1783083" y="-1336090"/>
                  <a:pt x="3205950" y="2187140"/>
                  <a:pt x="5363430" y="1131839"/>
                </a:cubicBezTo>
                <a:cubicBezTo>
                  <a:pt x="5363430" y="2283418"/>
                  <a:pt x="5342053" y="2936769"/>
                  <a:pt x="5342053" y="4088348"/>
                </a:cubicBezTo>
                <a:cubicBezTo>
                  <a:pt x="3407770" y="5453246"/>
                  <a:pt x="635207" y="-3203278"/>
                  <a:pt x="0" y="4405145"/>
                </a:cubicBezTo>
                <a:lnTo>
                  <a:pt x="7200" y="583208"/>
                </a:lnTo>
                <a:close/>
              </a:path>
            </a:pathLst>
          </a:custGeom>
          <a:solidFill>
            <a:srgbClr val="279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7F5546A8-9EEB-4CFF-8E70-C9CC1BC44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940" y="3397347"/>
            <a:ext cx="1001565" cy="1059658"/>
          </a:xfrm>
          <a:prstGeom prst="rect">
            <a:avLst/>
          </a:prstGeom>
        </p:spPr>
      </p:pic>
    </p:spTree>
    <p:extLst>
      <p:ext uri="{BB962C8B-B14F-4D97-AF65-F5344CB8AC3E}">
        <p14:creationId xmlns:p14="http://schemas.microsoft.com/office/powerpoint/2010/main" val="29004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19" name="Image 18" descr="Une image contenant animal, insecte&#10;&#10;Description générée automatiquement">
            <a:extLst>
              <a:ext uri="{FF2B5EF4-FFF2-40B4-BE49-F238E27FC236}">
                <a16:creationId xmlns:a16="http://schemas.microsoft.com/office/drawing/2014/main" id="{D6019814-9241-41A7-B0EF-7E65D354E820}"/>
              </a:ext>
            </a:extLst>
          </p:cNvPr>
          <p:cNvPicPr>
            <a:picLocks noChangeAspect="1"/>
          </p:cNvPicPr>
          <p:nvPr/>
        </p:nvPicPr>
        <p:blipFill rotWithShape="1">
          <a:blip r:embed="rId4">
            <a:extLst>
              <a:ext uri="{28A0092B-C50C-407E-A947-70E740481C1C}">
                <a14:useLocalDpi xmlns:a14="http://schemas.microsoft.com/office/drawing/2010/main" val="0"/>
              </a:ext>
            </a:extLst>
          </a:blip>
          <a:srcRect t="-1" b="3844"/>
          <a:stretch/>
        </p:blipFill>
        <p:spPr>
          <a:xfrm>
            <a:off x="244478" y="1257300"/>
            <a:ext cx="3312478" cy="1990725"/>
          </a:xfrm>
          <a:prstGeom prst="rect">
            <a:avLst/>
          </a:prstGeom>
        </p:spPr>
      </p:pic>
      <p:pic>
        <p:nvPicPr>
          <p:cNvPr id="21" name="Image 20" descr="Une image contenant gâteau, alimentation, morceau, dessert&#10;&#10;Description générée automatiquement">
            <a:extLst>
              <a:ext uri="{FF2B5EF4-FFF2-40B4-BE49-F238E27FC236}">
                <a16:creationId xmlns:a16="http://schemas.microsoft.com/office/drawing/2014/main" id="{73974AC9-45D8-4203-A5B8-6433329A06F0}"/>
              </a:ext>
            </a:extLst>
          </p:cNvPr>
          <p:cNvPicPr>
            <a:picLocks noChangeAspect="1"/>
          </p:cNvPicPr>
          <p:nvPr/>
        </p:nvPicPr>
        <p:blipFill rotWithShape="1">
          <a:blip r:embed="rId5">
            <a:extLst>
              <a:ext uri="{28A0092B-C50C-407E-A947-70E740481C1C}">
                <a14:useLocalDpi xmlns:a14="http://schemas.microsoft.com/office/drawing/2010/main" val="0"/>
              </a:ext>
            </a:extLst>
          </a:blip>
          <a:srcRect l="5096" b="5543"/>
          <a:stretch/>
        </p:blipFill>
        <p:spPr>
          <a:xfrm>
            <a:off x="244477" y="3358516"/>
            <a:ext cx="1596279" cy="992979"/>
          </a:xfrm>
          <a:prstGeom prst="rect">
            <a:avLst/>
          </a:prstGeom>
        </p:spPr>
      </p:pic>
      <p:pic>
        <p:nvPicPr>
          <p:cNvPr id="23" name="Image 22" descr="Une image contenant arbre, extérieur, route, herbe&#10;&#10;Description générée automatiquement">
            <a:extLst>
              <a:ext uri="{FF2B5EF4-FFF2-40B4-BE49-F238E27FC236}">
                <a16:creationId xmlns:a16="http://schemas.microsoft.com/office/drawing/2014/main" id="{18477288-BBF5-4B61-88F0-0FC2032F74AC}"/>
              </a:ext>
            </a:extLst>
          </p:cNvPr>
          <p:cNvPicPr>
            <a:picLocks noChangeAspect="1"/>
          </p:cNvPicPr>
          <p:nvPr/>
        </p:nvPicPr>
        <p:blipFill rotWithShape="1">
          <a:blip r:embed="rId6">
            <a:extLst>
              <a:ext uri="{28A0092B-C50C-407E-A947-70E740481C1C}">
                <a14:useLocalDpi xmlns:a14="http://schemas.microsoft.com/office/drawing/2010/main" val="0"/>
              </a:ext>
            </a:extLst>
          </a:blip>
          <a:srcRect t="10359" b="6574"/>
          <a:stretch/>
        </p:blipFill>
        <p:spPr>
          <a:xfrm>
            <a:off x="1963108" y="3361691"/>
            <a:ext cx="1593848" cy="992979"/>
          </a:xfrm>
          <a:prstGeom prst="rect">
            <a:avLst/>
          </a:prstGeom>
        </p:spPr>
      </p:pic>
      <p:sp>
        <p:nvSpPr>
          <p:cNvPr id="13" name="ZoneTexte 12">
            <a:extLst>
              <a:ext uri="{FF2B5EF4-FFF2-40B4-BE49-F238E27FC236}">
                <a16:creationId xmlns:a16="http://schemas.microsoft.com/office/drawing/2014/main" id="{A99AEB91-15EF-4F42-BAC6-B19C2896D727}"/>
              </a:ext>
            </a:extLst>
          </p:cNvPr>
          <p:cNvSpPr txBox="1"/>
          <p:nvPr/>
        </p:nvSpPr>
        <p:spPr>
          <a:xfrm>
            <a:off x="3937247" y="1257300"/>
            <a:ext cx="3312478" cy="3123932"/>
          </a:xfrm>
          <a:prstGeom prst="rect">
            <a:avLst/>
          </a:prstGeom>
          <a:solidFill>
            <a:schemeClr val="bg1">
              <a:lumMod val="95000"/>
            </a:schemeClr>
          </a:solidFill>
        </p:spPr>
        <p:txBody>
          <a:bodyPr wrap="square" rtlCol="0">
            <a:spAutoFit/>
          </a:bodyPr>
          <a:lstStyle/>
          <a:p>
            <a:r>
              <a:rPr lang="fr-FR" sz="2800" i="1" dirty="0">
                <a:latin typeface="Brandon Grotesque Regular" panose="020B0503020203060202" pitchFamily="34" charset="0"/>
              </a:rPr>
              <a:t>Agrilus </a:t>
            </a:r>
            <a:r>
              <a:rPr lang="fr-FR" sz="2800" i="1" dirty="0" err="1">
                <a:latin typeface="Brandon Grotesque Regular" panose="020B0503020203060202" pitchFamily="34" charset="0"/>
              </a:rPr>
              <a:t>planipennis</a:t>
            </a:r>
            <a:r>
              <a:rPr lang="fr-FR" sz="2800" i="1" dirty="0">
                <a:latin typeface="Brandon Grotesque Regular" panose="020B0503020203060202" pitchFamily="34" charset="0"/>
              </a:rPr>
              <a:t> </a:t>
            </a:r>
            <a:r>
              <a:rPr lang="fr-FR" sz="2800" dirty="0">
                <a:latin typeface="Brandon Grotesque Regular" panose="020B0503020203060202" pitchFamily="34" charset="0"/>
              </a:rPr>
              <a:t>(agrile du frêne), un bel insecte mais il est capable de tuer les frênes.</a:t>
            </a:r>
          </a:p>
          <a:p>
            <a:endParaRPr lang="fr-FR" sz="28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Eduard </a:t>
            </a:r>
            <a:r>
              <a:rPr lang="fr-FR" sz="1200" dirty="0" err="1">
                <a:latin typeface="Brandon Grotesque Regular" panose="020B0503020203060202" pitchFamily="34" charset="0"/>
              </a:rPr>
              <a:t>Jendek</a:t>
            </a:r>
            <a:r>
              <a:rPr lang="fr-FR" sz="1200" dirty="0">
                <a:latin typeface="Brandon Grotesque Regular" panose="020B0503020203060202" pitchFamily="34" charset="0"/>
              </a:rPr>
              <a:t> (adulte et larve); Daniel A. </a:t>
            </a:r>
            <a:r>
              <a:rPr lang="fr-FR" sz="1200" dirty="0" err="1">
                <a:latin typeface="Brandon Grotesque Regular" panose="020B0503020203060202" pitchFamily="34" charset="0"/>
              </a:rPr>
              <a:t>Herms</a:t>
            </a:r>
            <a:r>
              <a:rPr lang="fr-FR" sz="1200" dirty="0">
                <a:latin typeface="Brandon Grotesque Regular" panose="020B0503020203060202" pitchFamily="34" charset="0"/>
              </a:rPr>
              <a:t> (mortalité de frênes en Ohio, USA).</a:t>
            </a:r>
          </a:p>
        </p:txBody>
      </p:sp>
    </p:spTree>
    <p:extLst>
      <p:ext uri="{BB962C8B-B14F-4D97-AF65-F5344CB8AC3E}">
        <p14:creationId xmlns:p14="http://schemas.microsoft.com/office/powerpoint/2010/main" val="177813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4F2ED9-BA82-412B-BA05-A17D9A73D7F7}"/>
              </a:ext>
            </a:extLst>
          </p:cNvPr>
          <p:cNvSpPr txBox="1"/>
          <p:nvPr/>
        </p:nvSpPr>
        <p:spPr>
          <a:xfrm>
            <a:off x="0" y="314829"/>
            <a:ext cx="7559675" cy="1015663"/>
          </a:xfrm>
          <a:prstGeom prst="rect">
            <a:avLst/>
          </a:prstGeom>
          <a:solidFill>
            <a:schemeClr val="bg1">
              <a:lumMod val="95000"/>
            </a:schemeClr>
          </a:solidFill>
        </p:spPr>
        <p:txBody>
          <a:bodyPr wrap="square" lIns="468000" rIns="468000" rtlCol="0">
            <a:spAutoFit/>
          </a:bodyPr>
          <a:lstStyle/>
          <a:p>
            <a:pPr algn="ctr"/>
            <a:r>
              <a:rPr lang="fr-FR" sz="2000" dirty="0">
                <a:latin typeface="Brandon Grotesque Regular" panose="020B0503020203060202" pitchFamily="34" charset="0"/>
              </a:rPr>
              <a:t>L’OEPP a été créée en 1951 et compte aujourd’hui 52 pays membres. Son principal objectif est de protéger la santé des végétaux dans la région Européenne et Méditerranéenne.</a:t>
            </a:r>
          </a:p>
        </p:txBody>
      </p:sp>
      <p:pic>
        <p:nvPicPr>
          <p:cNvPr id="5" name="Image 4">
            <a:extLst>
              <a:ext uri="{FF2B5EF4-FFF2-40B4-BE49-F238E27FC236}">
                <a16:creationId xmlns:a16="http://schemas.microsoft.com/office/drawing/2014/main" id="{FE07B56A-347C-4EDA-B8F8-20D781B64470}"/>
              </a:ext>
            </a:extLst>
          </p:cNvPr>
          <p:cNvPicPr>
            <a:picLocks noChangeAspect="1"/>
          </p:cNvPicPr>
          <p:nvPr/>
        </p:nvPicPr>
        <p:blipFill>
          <a:blip r:embed="rId2"/>
          <a:stretch>
            <a:fillRect/>
          </a:stretch>
        </p:blipFill>
        <p:spPr>
          <a:xfrm>
            <a:off x="592798" y="1522810"/>
            <a:ext cx="6182402" cy="3688833"/>
          </a:xfrm>
          <a:prstGeom prst="rect">
            <a:avLst/>
          </a:prstGeom>
        </p:spPr>
      </p:pic>
      <p:pic>
        <p:nvPicPr>
          <p:cNvPr id="3" name="Image 2">
            <a:extLst>
              <a:ext uri="{FF2B5EF4-FFF2-40B4-BE49-F238E27FC236}">
                <a16:creationId xmlns:a16="http://schemas.microsoft.com/office/drawing/2014/main" id="{7676D87E-A629-4C1A-9A3B-4C3CC7491C81}"/>
              </a:ext>
            </a:extLst>
          </p:cNvPr>
          <p:cNvPicPr>
            <a:picLocks noChangeAspect="1"/>
          </p:cNvPicPr>
          <p:nvPr/>
        </p:nvPicPr>
        <p:blipFill>
          <a:blip r:embed="rId3"/>
          <a:stretch>
            <a:fillRect/>
          </a:stretch>
        </p:blipFill>
        <p:spPr>
          <a:xfrm>
            <a:off x="158114" y="42611"/>
            <a:ext cx="515343" cy="544435"/>
          </a:xfrm>
          <a:prstGeom prst="rect">
            <a:avLst/>
          </a:prstGeom>
        </p:spPr>
      </p:pic>
    </p:spTree>
    <p:extLst>
      <p:ext uri="{BB962C8B-B14F-4D97-AF65-F5344CB8AC3E}">
        <p14:creationId xmlns:p14="http://schemas.microsoft.com/office/powerpoint/2010/main" val="31703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3" name="Image 2" descr="Une image contenant plante, fleur, mesembryanthemum&#10;&#10;Description générée automatiquement">
            <a:extLst>
              <a:ext uri="{FF2B5EF4-FFF2-40B4-BE49-F238E27FC236}">
                <a16:creationId xmlns:a16="http://schemas.microsoft.com/office/drawing/2014/main" id="{13AF44AE-3554-40F0-B597-40CA53D1B8A4}"/>
              </a:ext>
            </a:extLst>
          </p:cNvPr>
          <p:cNvPicPr>
            <a:picLocks noChangeAspect="1"/>
          </p:cNvPicPr>
          <p:nvPr/>
        </p:nvPicPr>
        <p:blipFill rotWithShape="1">
          <a:blip r:embed="rId4">
            <a:extLst>
              <a:ext uri="{28A0092B-C50C-407E-A947-70E740481C1C}">
                <a14:useLocalDpi xmlns:a14="http://schemas.microsoft.com/office/drawing/2010/main" val="0"/>
              </a:ext>
            </a:extLst>
          </a:blip>
          <a:srcRect r="2243" b="4172"/>
          <a:stretch/>
        </p:blipFill>
        <p:spPr>
          <a:xfrm>
            <a:off x="244478" y="3303295"/>
            <a:ext cx="1618895" cy="1025949"/>
          </a:xfrm>
          <a:prstGeom prst="rect">
            <a:avLst/>
          </a:prstGeom>
        </p:spPr>
      </p:pic>
      <p:pic>
        <p:nvPicPr>
          <p:cNvPr id="9" name="Image 8" descr="Une image contenant extérieur, fleur, herbe, plante&#10;&#10;Description générée automatiquement">
            <a:extLst>
              <a:ext uri="{FF2B5EF4-FFF2-40B4-BE49-F238E27FC236}">
                <a16:creationId xmlns:a16="http://schemas.microsoft.com/office/drawing/2014/main" id="{67C0B96C-FEDE-48D5-9662-7736A5918549}"/>
              </a:ext>
            </a:extLst>
          </p:cNvPr>
          <p:cNvPicPr>
            <a:picLocks noChangeAspect="1"/>
          </p:cNvPicPr>
          <p:nvPr/>
        </p:nvPicPr>
        <p:blipFill rotWithShape="1">
          <a:blip r:embed="rId5">
            <a:extLst>
              <a:ext uri="{28A0092B-C50C-407E-A947-70E740481C1C}">
                <a14:useLocalDpi xmlns:a14="http://schemas.microsoft.com/office/drawing/2010/main" val="0"/>
              </a:ext>
            </a:extLst>
          </a:blip>
          <a:srcRect b="13376"/>
          <a:stretch/>
        </p:blipFill>
        <p:spPr>
          <a:xfrm>
            <a:off x="244478" y="1271965"/>
            <a:ext cx="3312477" cy="1899860"/>
          </a:xfrm>
          <a:prstGeom prst="rect">
            <a:avLst/>
          </a:prstGeom>
        </p:spPr>
      </p:pic>
      <p:pic>
        <p:nvPicPr>
          <p:cNvPr id="11" name="Image 10" descr="Une image contenant herbe, extérieur, plante&#10;&#10;Description générée automatiquement">
            <a:extLst>
              <a:ext uri="{FF2B5EF4-FFF2-40B4-BE49-F238E27FC236}">
                <a16:creationId xmlns:a16="http://schemas.microsoft.com/office/drawing/2014/main" id="{50D10B2F-44E8-4659-BEF8-EFA7AD5185B6}"/>
              </a:ext>
            </a:extLst>
          </p:cNvPr>
          <p:cNvPicPr>
            <a:picLocks noChangeAspect="1"/>
          </p:cNvPicPr>
          <p:nvPr/>
        </p:nvPicPr>
        <p:blipFill rotWithShape="1">
          <a:blip r:embed="rId6">
            <a:extLst>
              <a:ext uri="{28A0092B-C50C-407E-A947-70E740481C1C}">
                <a14:useLocalDpi xmlns:a14="http://schemas.microsoft.com/office/drawing/2010/main" val="0"/>
              </a:ext>
            </a:extLst>
          </a:blip>
          <a:srcRect r="12305" b="14956"/>
          <a:stretch/>
        </p:blipFill>
        <p:spPr>
          <a:xfrm>
            <a:off x="1968512" y="3303296"/>
            <a:ext cx="1588444" cy="1025950"/>
          </a:xfrm>
          <a:prstGeom prst="rect">
            <a:avLst/>
          </a:prstGeom>
        </p:spPr>
      </p:pic>
      <p:sp>
        <p:nvSpPr>
          <p:cNvPr id="13" name="ZoneTexte 12">
            <a:extLst>
              <a:ext uri="{FF2B5EF4-FFF2-40B4-BE49-F238E27FC236}">
                <a16:creationId xmlns:a16="http://schemas.microsoft.com/office/drawing/2014/main" id="{436FE1B4-0F51-4D38-8145-385D79F46F75}"/>
              </a:ext>
            </a:extLst>
          </p:cNvPr>
          <p:cNvSpPr txBox="1"/>
          <p:nvPr/>
        </p:nvSpPr>
        <p:spPr>
          <a:xfrm>
            <a:off x="3912884" y="1271965"/>
            <a:ext cx="3359145" cy="3185487"/>
          </a:xfrm>
          <a:prstGeom prst="rect">
            <a:avLst/>
          </a:prstGeom>
          <a:solidFill>
            <a:schemeClr val="bg1">
              <a:lumMod val="95000"/>
            </a:schemeClr>
          </a:solidFill>
        </p:spPr>
        <p:txBody>
          <a:bodyPr wrap="square" rtlCol="0">
            <a:spAutoFit/>
          </a:bodyPr>
          <a:lstStyle/>
          <a:p>
            <a:r>
              <a:rPr lang="fr-FR" sz="2000" dirty="0">
                <a:latin typeface="Brandon Grotesque Regular" panose="020B0503020203060202" pitchFamily="34" charset="0"/>
              </a:rPr>
              <a:t>Les </a:t>
            </a:r>
            <a:r>
              <a:rPr lang="fr-FR" sz="2000" i="1" dirty="0" err="1">
                <a:latin typeface="Brandon Grotesque Regular" panose="020B0503020203060202" pitchFamily="34" charset="0"/>
              </a:rPr>
              <a:t>Carpobrotus</a:t>
            </a:r>
            <a:r>
              <a:rPr lang="fr-FR" sz="2000" i="1" dirty="0">
                <a:latin typeface="Brandon Grotesque Regular" panose="020B0503020203060202" pitchFamily="34" charset="0"/>
              </a:rPr>
              <a:t> </a:t>
            </a:r>
            <a:r>
              <a:rPr lang="fr-FR" sz="2000" dirty="0">
                <a:latin typeface="Brandon Grotesque Regular" panose="020B0503020203060202" pitchFamily="34" charset="0"/>
              </a:rPr>
              <a:t>sont des plantes envahissantes</a:t>
            </a:r>
            <a:r>
              <a:rPr lang="fr-FR" sz="2000" i="1" dirty="0">
                <a:latin typeface="Brandon Grotesque Regular" panose="020B0503020203060202" pitchFamily="34" charset="0"/>
              </a:rPr>
              <a:t>,</a:t>
            </a:r>
            <a:r>
              <a:rPr lang="fr-FR" sz="2000" dirty="0">
                <a:latin typeface="Brandon Grotesque Regular" panose="020B0503020203060202" pitchFamily="34" charset="0"/>
              </a:rPr>
              <a:t> plus particulièrement sous le climat méditerranéen. Dans les zones envahies, les </a:t>
            </a:r>
            <a:r>
              <a:rPr lang="fr-FR" sz="2000" i="1" dirty="0" err="1">
                <a:latin typeface="Brandon Grotesque Regular" panose="020B0503020203060202" pitchFamily="34" charset="0"/>
              </a:rPr>
              <a:t>Carpobrotus</a:t>
            </a:r>
            <a:r>
              <a:rPr lang="fr-FR" sz="2000" dirty="0">
                <a:latin typeface="Brandon Grotesque Regular" panose="020B0503020203060202" pitchFamily="34" charset="0"/>
              </a:rPr>
              <a:t> prennent la place des espèces natives.</a:t>
            </a:r>
          </a:p>
          <a:p>
            <a:endParaRPr lang="fr-FR" sz="20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Raymond Cannon (zone côtière envahie en Galice, Espagne); Frank </a:t>
            </a:r>
            <a:r>
              <a:rPr lang="fr-FR" sz="1200" dirty="0" err="1">
                <a:latin typeface="Brandon Grotesque Regular" panose="020B0503020203060202" pitchFamily="34" charset="0"/>
              </a:rPr>
              <a:t>Billeton</a:t>
            </a:r>
            <a:r>
              <a:rPr lang="fr-FR" sz="1200" dirty="0">
                <a:latin typeface="Brandon Grotesque Regular" panose="020B0503020203060202" pitchFamily="34" charset="0"/>
              </a:rPr>
              <a:t> (fleur); Dorina Pitorac (gros-plan en Galice, Espagne).</a:t>
            </a:r>
          </a:p>
        </p:txBody>
      </p:sp>
    </p:spTree>
    <p:extLst>
      <p:ext uri="{BB962C8B-B14F-4D97-AF65-F5344CB8AC3E}">
        <p14:creationId xmlns:p14="http://schemas.microsoft.com/office/powerpoint/2010/main" val="163255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8" name="Image 7" descr="Une image contenant animal&#10;&#10;Description générée automatiquement">
            <a:extLst>
              <a:ext uri="{FF2B5EF4-FFF2-40B4-BE49-F238E27FC236}">
                <a16:creationId xmlns:a16="http://schemas.microsoft.com/office/drawing/2014/main" id="{3EF3D1B4-DCC1-40F5-9B4C-59F4A14A6F43}"/>
              </a:ext>
            </a:extLst>
          </p:cNvPr>
          <p:cNvPicPr>
            <a:picLocks noChangeAspect="1"/>
          </p:cNvPicPr>
          <p:nvPr/>
        </p:nvPicPr>
        <p:blipFill rotWithShape="1">
          <a:blip r:embed="rId4">
            <a:extLst>
              <a:ext uri="{28A0092B-C50C-407E-A947-70E740481C1C}">
                <a14:useLocalDpi xmlns:a14="http://schemas.microsoft.com/office/drawing/2010/main" val="0"/>
              </a:ext>
            </a:extLst>
          </a:blip>
          <a:srcRect t="4110" b="21532"/>
          <a:stretch/>
        </p:blipFill>
        <p:spPr>
          <a:xfrm>
            <a:off x="197810" y="1271965"/>
            <a:ext cx="3359145" cy="1922119"/>
          </a:xfrm>
          <a:prstGeom prst="rect">
            <a:avLst/>
          </a:prstGeom>
        </p:spPr>
      </p:pic>
      <p:pic>
        <p:nvPicPr>
          <p:cNvPr id="13" name="Image 12" descr="Une image contenant alimentation, animal, insecte&#10;&#10;Description générée automatiquement">
            <a:extLst>
              <a:ext uri="{FF2B5EF4-FFF2-40B4-BE49-F238E27FC236}">
                <a16:creationId xmlns:a16="http://schemas.microsoft.com/office/drawing/2014/main" id="{A6BF99D4-18D4-4C67-BF7B-6A91FDA88F38}"/>
              </a:ext>
            </a:extLst>
          </p:cNvPr>
          <p:cNvPicPr>
            <a:picLocks noChangeAspect="1"/>
          </p:cNvPicPr>
          <p:nvPr/>
        </p:nvPicPr>
        <p:blipFill rotWithShape="1">
          <a:blip r:embed="rId5">
            <a:extLst>
              <a:ext uri="{28A0092B-C50C-407E-A947-70E740481C1C}">
                <a14:useLocalDpi xmlns:a14="http://schemas.microsoft.com/office/drawing/2010/main" val="0"/>
              </a:ext>
            </a:extLst>
          </a:blip>
          <a:srcRect l="2616" b="5978"/>
          <a:stretch/>
        </p:blipFill>
        <p:spPr>
          <a:xfrm>
            <a:off x="1947457" y="3306832"/>
            <a:ext cx="1609498" cy="1018877"/>
          </a:xfrm>
          <a:prstGeom prst="rect">
            <a:avLst/>
          </a:prstGeom>
        </p:spPr>
      </p:pic>
      <p:pic>
        <p:nvPicPr>
          <p:cNvPr id="16" name="Image 15" descr="Une image contenant fleur, fruit, extérieur, bâtiment&#10;&#10;Description générée automatiquement">
            <a:extLst>
              <a:ext uri="{FF2B5EF4-FFF2-40B4-BE49-F238E27FC236}">
                <a16:creationId xmlns:a16="http://schemas.microsoft.com/office/drawing/2014/main" id="{BCE50134-734E-43AA-A23A-933C6BA13F06}"/>
              </a:ext>
            </a:extLst>
          </p:cNvPr>
          <p:cNvPicPr>
            <a:picLocks noChangeAspect="1"/>
          </p:cNvPicPr>
          <p:nvPr/>
        </p:nvPicPr>
        <p:blipFill rotWithShape="1">
          <a:blip r:embed="rId6">
            <a:extLst>
              <a:ext uri="{28A0092B-C50C-407E-A947-70E740481C1C}">
                <a14:useLocalDpi xmlns:a14="http://schemas.microsoft.com/office/drawing/2010/main" val="0"/>
              </a:ext>
            </a:extLst>
          </a:blip>
          <a:srcRect t="16627" b="32535"/>
          <a:stretch/>
        </p:blipFill>
        <p:spPr>
          <a:xfrm>
            <a:off x="197810" y="3306832"/>
            <a:ext cx="1609498" cy="1018877"/>
          </a:xfrm>
          <a:prstGeom prst="rect">
            <a:avLst/>
          </a:prstGeom>
        </p:spPr>
      </p:pic>
      <p:sp>
        <p:nvSpPr>
          <p:cNvPr id="14" name="ZoneTexte 13">
            <a:extLst>
              <a:ext uri="{FF2B5EF4-FFF2-40B4-BE49-F238E27FC236}">
                <a16:creationId xmlns:a16="http://schemas.microsoft.com/office/drawing/2014/main" id="{5F7362BC-34E1-40A0-9CA4-2A255AACAAA2}"/>
              </a:ext>
            </a:extLst>
          </p:cNvPr>
          <p:cNvSpPr txBox="1"/>
          <p:nvPr/>
        </p:nvSpPr>
        <p:spPr>
          <a:xfrm>
            <a:off x="3862444" y="1271965"/>
            <a:ext cx="3359145" cy="3000821"/>
          </a:xfrm>
          <a:prstGeom prst="rect">
            <a:avLst/>
          </a:prstGeom>
          <a:solidFill>
            <a:schemeClr val="bg1">
              <a:lumMod val="95000"/>
            </a:schemeClr>
          </a:solidFill>
        </p:spPr>
        <p:txBody>
          <a:bodyPr wrap="square" rtlCol="0">
            <a:spAutoFit/>
          </a:bodyPr>
          <a:lstStyle/>
          <a:p>
            <a:r>
              <a:rPr lang="fr-FR" sz="2000" i="1" dirty="0" err="1">
                <a:latin typeface="Brandon Grotesque Regular" panose="020B0503020203060202" pitchFamily="34" charset="0"/>
              </a:rPr>
              <a:t>Halyomorpha</a:t>
            </a:r>
            <a:r>
              <a:rPr lang="fr-FR" sz="2000" i="1" dirty="0">
                <a:latin typeface="Brandon Grotesque Regular" panose="020B0503020203060202" pitchFamily="34" charset="0"/>
              </a:rPr>
              <a:t> </a:t>
            </a:r>
            <a:r>
              <a:rPr lang="fr-FR" sz="2000" i="1" dirty="0" err="1">
                <a:latin typeface="Brandon Grotesque Regular" panose="020B0503020203060202" pitchFamily="34" charset="0"/>
              </a:rPr>
              <a:t>halys</a:t>
            </a:r>
            <a:r>
              <a:rPr lang="fr-FR" sz="2000" i="1" dirty="0">
                <a:latin typeface="Brandon Grotesque Regular" panose="020B0503020203060202" pitchFamily="34" charset="0"/>
              </a:rPr>
              <a:t> </a:t>
            </a:r>
            <a:r>
              <a:rPr lang="fr-FR" sz="2000" dirty="0">
                <a:latin typeface="Brandon Grotesque Regular" panose="020B0503020203060202" pitchFamily="34" charset="0"/>
              </a:rPr>
              <a:t>(punaise diabolique) dévore nos cultures et envahit </a:t>
            </a:r>
            <a:r>
              <a:rPr lang="fr-FR" sz="2000">
                <a:latin typeface="Brandon Grotesque Regular" panose="020B0503020203060202" pitchFamily="34" charset="0"/>
              </a:rPr>
              <a:t>nos maisons </a:t>
            </a:r>
            <a:r>
              <a:rPr lang="fr-FR" sz="2000" dirty="0">
                <a:latin typeface="Brandon Grotesque Regular" panose="020B0503020203060202" pitchFamily="34" charset="0"/>
              </a:rPr>
              <a:t>à l’automne pour s’abriter et passer l’hiver.</a:t>
            </a:r>
          </a:p>
          <a:p>
            <a:endParaRPr lang="fr-FR" sz="2400" dirty="0">
              <a:latin typeface="Brandon Grotesque Regular" panose="020B0503020203060202" pitchFamily="34" charset="0"/>
            </a:endParaRPr>
          </a:p>
          <a:p>
            <a:endParaRPr lang="fr-FR" sz="24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Tim Haye (sur haricot vert); Roxana </a:t>
            </a:r>
            <a:r>
              <a:rPr lang="fr-FR" sz="1200" dirty="0" err="1">
                <a:latin typeface="Brandon Grotesque Regular" panose="020B0503020203060202" pitchFamily="34" charset="0"/>
              </a:rPr>
              <a:t>Ciceoi</a:t>
            </a:r>
            <a:r>
              <a:rPr lang="fr-FR" sz="1200" dirty="0">
                <a:latin typeface="Brandon Grotesque Regular" panose="020B0503020203060202" pitchFamily="34" charset="0"/>
              </a:rPr>
              <a:t> (sur baies de goji); Tim Haye (regroupement de punaises hivernantes).</a:t>
            </a:r>
          </a:p>
        </p:txBody>
      </p:sp>
    </p:spTree>
    <p:extLst>
      <p:ext uri="{BB962C8B-B14F-4D97-AF65-F5344CB8AC3E}">
        <p14:creationId xmlns:p14="http://schemas.microsoft.com/office/powerpoint/2010/main" val="12154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3DA577DA-1AC4-4BD1-AF7F-D55319ACB53A}"/>
              </a:ext>
            </a:extLst>
          </p:cNvPr>
          <p:cNvSpPr txBox="1"/>
          <p:nvPr/>
        </p:nvSpPr>
        <p:spPr>
          <a:xfrm>
            <a:off x="3869477" y="1260519"/>
            <a:ext cx="3359145" cy="3123932"/>
          </a:xfrm>
          <a:prstGeom prst="rect">
            <a:avLst/>
          </a:prstGeom>
          <a:solidFill>
            <a:schemeClr val="bg1">
              <a:lumMod val="95000"/>
            </a:schemeClr>
          </a:solidFill>
        </p:spPr>
        <p:txBody>
          <a:bodyPr wrap="square" rtlCol="0">
            <a:spAutoFit/>
          </a:bodyPr>
          <a:lstStyle/>
          <a:p>
            <a:r>
              <a:rPr lang="fr-FR" sz="2400" i="1" dirty="0" err="1">
                <a:latin typeface="Brandon Grotesque Regular" panose="020B0503020203060202" pitchFamily="34" charset="0"/>
              </a:rPr>
              <a:t>Xylella</a:t>
            </a:r>
            <a:r>
              <a:rPr lang="fr-FR" sz="2400" i="1" dirty="0">
                <a:latin typeface="Brandon Grotesque Regular" panose="020B0503020203060202" pitchFamily="34" charset="0"/>
              </a:rPr>
              <a:t> </a:t>
            </a:r>
            <a:r>
              <a:rPr lang="fr-FR" sz="2400" i="1" dirty="0" err="1">
                <a:latin typeface="Brandon Grotesque Regular" panose="020B0503020203060202" pitchFamily="34" charset="0"/>
              </a:rPr>
              <a:t>fastidiosa</a:t>
            </a:r>
            <a:r>
              <a:rPr lang="fr-FR" sz="2400" i="1" dirty="0">
                <a:latin typeface="Brandon Grotesque Regular" panose="020B0503020203060202" pitchFamily="34" charset="0"/>
              </a:rPr>
              <a:t> </a:t>
            </a:r>
            <a:r>
              <a:rPr lang="fr-FR" sz="2400" dirty="0">
                <a:latin typeface="Brandon Grotesque Regular" panose="020B0503020203060202" pitchFamily="34" charset="0"/>
              </a:rPr>
              <a:t>(bactérie) est une grave menace pour les oliviers et de nombreuses autres plantes ligneuses.</a:t>
            </a:r>
          </a:p>
          <a:p>
            <a:endParaRPr lang="fr-FR" sz="24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Camille Picard (oliveraie saine dans les Pouilles, Italie); Donato </a:t>
            </a:r>
            <a:r>
              <a:rPr lang="fr-FR" sz="1200" dirty="0" err="1">
                <a:latin typeface="Brandon Grotesque Regular" panose="020B0503020203060202" pitchFamily="34" charset="0"/>
              </a:rPr>
              <a:t>Boscia</a:t>
            </a:r>
            <a:r>
              <a:rPr lang="fr-FR" sz="1200" dirty="0">
                <a:latin typeface="Brandon Grotesque Regular" panose="020B0503020203060202" pitchFamily="34" charset="0"/>
              </a:rPr>
              <a:t> (symptômes sur olivier); Camille Picard (oliveraie sévèrement touchée par la maladie).</a:t>
            </a:r>
          </a:p>
        </p:txBody>
      </p:sp>
      <p:pic>
        <p:nvPicPr>
          <p:cNvPr id="3" name="Image 2" descr="Une image contenant arbre, herbe, extérieur, plante&#10;&#10;Description générée automatiquement">
            <a:extLst>
              <a:ext uri="{FF2B5EF4-FFF2-40B4-BE49-F238E27FC236}">
                <a16:creationId xmlns:a16="http://schemas.microsoft.com/office/drawing/2014/main" id="{02C8E8EB-AAAA-437B-8213-FA2343C19F99}"/>
              </a:ext>
            </a:extLst>
          </p:cNvPr>
          <p:cNvPicPr>
            <a:picLocks noChangeAspect="1"/>
          </p:cNvPicPr>
          <p:nvPr/>
        </p:nvPicPr>
        <p:blipFill rotWithShape="1">
          <a:blip r:embed="rId4">
            <a:extLst>
              <a:ext uri="{28A0092B-C50C-407E-A947-70E740481C1C}">
                <a14:useLocalDpi xmlns:a14="http://schemas.microsoft.com/office/drawing/2010/main" val="0"/>
              </a:ext>
            </a:extLst>
          </a:blip>
          <a:srcRect l="7532" t="-51" b="6260"/>
          <a:stretch/>
        </p:blipFill>
        <p:spPr>
          <a:xfrm>
            <a:off x="197810" y="1260519"/>
            <a:ext cx="3359145" cy="1919879"/>
          </a:xfrm>
          <a:prstGeom prst="rect">
            <a:avLst/>
          </a:prstGeom>
        </p:spPr>
      </p:pic>
      <p:pic>
        <p:nvPicPr>
          <p:cNvPr id="6" name="Image 5" descr="Une image contenant arbre, plante&#10;&#10;Description générée automatiquement">
            <a:extLst>
              <a:ext uri="{FF2B5EF4-FFF2-40B4-BE49-F238E27FC236}">
                <a16:creationId xmlns:a16="http://schemas.microsoft.com/office/drawing/2014/main" id="{51B0E927-F96A-4F1B-AAC8-F5A1927F7C75}"/>
              </a:ext>
            </a:extLst>
          </p:cNvPr>
          <p:cNvPicPr>
            <a:picLocks noChangeAspect="1"/>
          </p:cNvPicPr>
          <p:nvPr/>
        </p:nvPicPr>
        <p:blipFill rotWithShape="1">
          <a:blip r:embed="rId5">
            <a:extLst>
              <a:ext uri="{28A0092B-C50C-407E-A947-70E740481C1C}">
                <a14:useLocalDpi xmlns:a14="http://schemas.microsoft.com/office/drawing/2010/main" val="0"/>
              </a:ext>
            </a:extLst>
          </a:blip>
          <a:srcRect l="6937" b="8419"/>
          <a:stretch/>
        </p:blipFill>
        <p:spPr>
          <a:xfrm>
            <a:off x="197810" y="3319170"/>
            <a:ext cx="1609498" cy="1018877"/>
          </a:xfrm>
          <a:prstGeom prst="rect">
            <a:avLst/>
          </a:prstGeom>
        </p:spPr>
      </p:pic>
      <p:pic>
        <p:nvPicPr>
          <p:cNvPr id="10" name="Image 9" descr="Une image contenant extérieur, herbe, girafe, arbre&#10;&#10;Description générée automatiquement">
            <a:extLst>
              <a:ext uri="{FF2B5EF4-FFF2-40B4-BE49-F238E27FC236}">
                <a16:creationId xmlns:a16="http://schemas.microsoft.com/office/drawing/2014/main" id="{9CDDD4E3-4BEC-4804-9D31-E7E39143F758}"/>
              </a:ext>
            </a:extLst>
          </p:cNvPr>
          <p:cNvPicPr>
            <a:picLocks noChangeAspect="1"/>
          </p:cNvPicPr>
          <p:nvPr/>
        </p:nvPicPr>
        <p:blipFill rotWithShape="1">
          <a:blip r:embed="rId6">
            <a:extLst>
              <a:ext uri="{28A0092B-C50C-407E-A947-70E740481C1C}">
                <a14:useLocalDpi xmlns:a14="http://schemas.microsoft.com/office/drawing/2010/main" val="0"/>
              </a:ext>
            </a:extLst>
          </a:blip>
          <a:srcRect b="5037"/>
          <a:stretch/>
        </p:blipFill>
        <p:spPr>
          <a:xfrm>
            <a:off x="1953044" y="3319170"/>
            <a:ext cx="1603911" cy="1018877"/>
          </a:xfrm>
          <a:prstGeom prst="rect">
            <a:avLst/>
          </a:prstGeom>
        </p:spPr>
      </p:pic>
    </p:spTree>
    <p:extLst>
      <p:ext uri="{BB962C8B-B14F-4D97-AF65-F5344CB8AC3E}">
        <p14:creationId xmlns:p14="http://schemas.microsoft.com/office/powerpoint/2010/main" val="126873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3" name="Image 2" descr="Une image contenant fleur, plante, extérieur, arbre&#10;&#10;Description générée automatiquement">
            <a:extLst>
              <a:ext uri="{FF2B5EF4-FFF2-40B4-BE49-F238E27FC236}">
                <a16:creationId xmlns:a16="http://schemas.microsoft.com/office/drawing/2014/main" id="{F2F3DF07-907C-4C68-9B93-8FB1F873F729}"/>
              </a:ext>
            </a:extLst>
          </p:cNvPr>
          <p:cNvPicPr>
            <a:picLocks noChangeAspect="1"/>
          </p:cNvPicPr>
          <p:nvPr/>
        </p:nvPicPr>
        <p:blipFill rotWithShape="1">
          <a:blip r:embed="rId4">
            <a:extLst>
              <a:ext uri="{28A0092B-C50C-407E-A947-70E740481C1C}">
                <a14:useLocalDpi xmlns:a14="http://schemas.microsoft.com/office/drawing/2010/main" val="0"/>
              </a:ext>
            </a:extLst>
          </a:blip>
          <a:srcRect l="90" r="-90" b="23786"/>
          <a:stretch/>
        </p:blipFill>
        <p:spPr>
          <a:xfrm>
            <a:off x="197810" y="1247289"/>
            <a:ext cx="3359145" cy="1920091"/>
          </a:xfrm>
          <a:prstGeom prst="rect">
            <a:avLst/>
          </a:prstGeom>
        </p:spPr>
      </p:pic>
      <p:pic>
        <p:nvPicPr>
          <p:cNvPr id="6" name="Image 5" descr="Une image contenant arbre, légume, tomate, fruit&#10;&#10;Description générée automatiquement">
            <a:extLst>
              <a:ext uri="{FF2B5EF4-FFF2-40B4-BE49-F238E27FC236}">
                <a16:creationId xmlns:a16="http://schemas.microsoft.com/office/drawing/2014/main" id="{1C9FC2F2-2A02-455E-8565-520C4BD8EF4C}"/>
              </a:ext>
            </a:extLst>
          </p:cNvPr>
          <p:cNvPicPr>
            <a:picLocks noChangeAspect="1"/>
          </p:cNvPicPr>
          <p:nvPr/>
        </p:nvPicPr>
        <p:blipFill rotWithShape="1">
          <a:blip r:embed="rId5">
            <a:extLst>
              <a:ext uri="{28A0092B-C50C-407E-A947-70E740481C1C}">
                <a14:useLocalDpi xmlns:a14="http://schemas.microsoft.com/office/drawing/2010/main" val="0"/>
              </a:ext>
            </a:extLst>
          </a:blip>
          <a:srcRect l="4930"/>
          <a:stretch/>
        </p:blipFill>
        <p:spPr>
          <a:xfrm rot="16200000">
            <a:off x="485296" y="3031684"/>
            <a:ext cx="1018877" cy="1593850"/>
          </a:xfrm>
          <a:prstGeom prst="rect">
            <a:avLst/>
          </a:prstGeom>
        </p:spPr>
      </p:pic>
      <p:pic>
        <p:nvPicPr>
          <p:cNvPr id="10" name="Image 9" descr="Une image contenant arbre, extérieur, petit, feuille&#10;&#10;Description générée automatiquement">
            <a:extLst>
              <a:ext uri="{FF2B5EF4-FFF2-40B4-BE49-F238E27FC236}">
                <a16:creationId xmlns:a16="http://schemas.microsoft.com/office/drawing/2014/main" id="{6539D720-7C0B-4D5C-BFB5-10D7CA98645E}"/>
              </a:ext>
            </a:extLst>
          </p:cNvPr>
          <p:cNvPicPr>
            <a:picLocks noChangeAspect="1"/>
          </p:cNvPicPr>
          <p:nvPr/>
        </p:nvPicPr>
        <p:blipFill rotWithShape="1">
          <a:blip r:embed="rId6">
            <a:extLst>
              <a:ext uri="{28A0092B-C50C-407E-A947-70E740481C1C}">
                <a14:useLocalDpi xmlns:a14="http://schemas.microsoft.com/office/drawing/2010/main" val="0"/>
              </a:ext>
            </a:extLst>
          </a:blip>
          <a:srcRect l="3234" b="11656"/>
          <a:stretch/>
        </p:blipFill>
        <p:spPr>
          <a:xfrm>
            <a:off x="1963108" y="3319170"/>
            <a:ext cx="1593847" cy="1018877"/>
          </a:xfrm>
          <a:prstGeom prst="rect">
            <a:avLst/>
          </a:prstGeom>
        </p:spPr>
      </p:pic>
      <p:sp>
        <p:nvSpPr>
          <p:cNvPr id="13" name="ZoneTexte 12">
            <a:extLst>
              <a:ext uri="{FF2B5EF4-FFF2-40B4-BE49-F238E27FC236}">
                <a16:creationId xmlns:a16="http://schemas.microsoft.com/office/drawing/2014/main" id="{61843EEE-FEF9-47E7-A0A5-3EA99CD22CDE}"/>
              </a:ext>
            </a:extLst>
          </p:cNvPr>
          <p:cNvSpPr txBox="1"/>
          <p:nvPr/>
        </p:nvSpPr>
        <p:spPr>
          <a:xfrm>
            <a:off x="3860099" y="1247289"/>
            <a:ext cx="3359145" cy="3062377"/>
          </a:xfrm>
          <a:prstGeom prst="rect">
            <a:avLst/>
          </a:prstGeom>
          <a:solidFill>
            <a:schemeClr val="bg1">
              <a:lumMod val="95000"/>
            </a:schemeClr>
          </a:solidFill>
        </p:spPr>
        <p:txBody>
          <a:bodyPr wrap="square" rtlCol="0">
            <a:spAutoFit/>
          </a:bodyPr>
          <a:lstStyle/>
          <a:p>
            <a:r>
              <a:rPr lang="fr-FR" sz="3200" dirty="0">
                <a:latin typeface="Brandon Grotesque Regular" panose="020B0503020203060202" pitchFamily="34" charset="0"/>
              </a:rPr>
              <a:t>Les végétaux peuvent aussi être touchés par des maladies à virus.</a:t>
            </a:r>
          </a:p>
          <a:p>
            <a:endParaRPr lang="fr-FR" sz="24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Patrick Di Bello (</a:t>
            </a:r>
            <a:r>
              <a:rPr lang="fr-FR" sz="1200" i="1" dirty="0">
                <a:latin typeface="Brandon Grotesque Regular" panose="020B0503020203060202" pitchFamily="34" charset="0"/>
              </a:rPr>
              <a:t>Rose rosette virus </a:t>
            </a:r>
            <a:r>
              <a:rPr lang="fr-FR" sz="1200" dirty="0">
                <a:latin typeface="Brandon Grotesque Regular" panose="020B0503020203060202" pitchFamily="34" charset="0"/>
              </a:rPr>
              <a:t>sur rosier); Salvatore </a:t>
            </a:r>
            <a:r>
              <a:rPr lang="fr-FR" sz="1200" dirty="0" err="1">
                <a:latin typeface="Brandon Grotesque Regular" panose="020B0503020203060202" pitchFamily="34" charset="0"/>
              </a:rPr>
              <a:t>Davino</a:t>
            </a:r>
            <a:r>
              <a:rPr lang="fr-FR" sz="1200" dirty="0">
                <a:latin typeface="Brandon Grotesque Regular" panose="020B0503020203060202" pitchFamily="34" charset="0"/>
              </a:rPr>
              <a:t> (</a:t>
            </a:r>
            <a:r>
              <a:rPr lang="fr-FR" sz="1200" i="1" dirty="0" err="1">
                <a:latin typeface="Brandon Grotesque Regular" panose="020B0503020203060202" pitchFamily="34" charset="0"/>
              </a:rPr>
              <a:t>Tomato</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brown</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rugose</a:t>
            </a:r>
            <a:r>
              <a:rPr lang="fr-FR" sz="1200" i="1" dirty="0">
                <a:latin typeface="Brandon Grotesque Regular" panose="020B0503020203060202" pitchFamily="34" charset="0"/>
              </a:rPr>
              <a:t> fruit virus </a:t>
            </a:r>
            <a:r>
              <a:rPr lang="fr-FR" sz="1200" dirty="0">
                <a:latin typeface="Brandon Grotesque Regular" panose="020B0503020203060202" pitchFamily="34" charset="0"/>
              </a:rPr>
              <a:t>sur tomates); BBA (</a:t>
            </a:r>
            <a:r>
              <a:rPr lang="fr-FR" sz="1200" i="1" dirty="0" err="1">
                <a:latin typeface="Brandon Grotesque Regular" panose="020B0503020203060202" pitchFamily="34" charset="0"/>
              </a:rPr>
              <a:t>Plum</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pox</a:t>
            </a:r>
            <a:r>
              <a:rPr lang="fr-FR" sz="1200" i="1" dirty="0">
                <a:latin typeface="Brandon Grotesque Regular" panose="020B0503020203060202" pitchFamily="34" charset="0"/>
              </a:rPr>
              <a:t> virus </a:t>
            </a:r>
            <a:r>
              <a:rPr lang="fr-FR" sz="1200" dirty="0">
                <a:latin typeface="Brandon Grotesque Regular" panose="020B0503020203060202" pitchFamily="34" charset="0"/>
              </a:rPr>
              <a:t>sur une pêche).</a:t>
            </a:r>
          </a:p>
        </p:txBody>
      </p:sp>
    </p:spTree>
    <p:extLst>
      <p:ext uri="{BB962C8B-B14F-4D97-AF65-F5344CB8AC3E}">
        <p14:creationId xmlns:p14="http://schemas.microsoft.com/office/powerpoint/2010/main" val="1165430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3" name="Image 2" descr="Une image contenant arbre, fruit, extérieur, plante&#10;&#10;Description générée automatiquement">
            <a:extLst>
              <a:ext uri="{FF2B5EF4-FFF2-40B4-BE49-F238E27FC236}">
                <a16:creationId xmlns:a16="http://schemas.microsoft.com/office/drawing/2014/main" id="{BFCE3B4F-134B-4E2F-908F-86C5944E91B2}"/>
              </a:ext>
            </a:extLst>
          </p:cNvPr>
          <p:cNvPicPr>
            <a:picLocks noChangeAspect="1"/>
          </p:cNvPicPr>
          <p:nvPr/>
        </p:nvPicPr>
        <p:blipFill rotWithShape="1">
          <a:blip r:embed="rId4">
            <a:extLst>
              <a:ext uri="{28A0092B-C50C-407E-A947-70E740481C1C}">
                <a14:useLocalDpi xmlns:a14="http://schemas.microsoft.com/office/drawing/2010/main" val="0"/>
              </a:ext>
            </a:extLst>
          </a:blip>
          <a:srcRect t="20394" b="3802"/>
          <a:stretch/>
        </p:blipFill>
        <p:spPr>
          <a:xfrm>
            <a:off x="197810" y="1251667"/>
            <a:ext cx="3359145" cy="1909751"/>
          </a:xfrm>
          <a:prstGeom prst="rect">
            <a:avLst/>
          </a:prstGeom>
        </p:spPr>
      </p:pic>
      <p:pic>
        <p:nvPicPr>
          <p:cNvPr id="6" name="Image 5" descr="Une image contenant carotte, pile&#10;&#10;Description générée automatiquement">
            <a:extLst>
              <a:ext uri="{FF2B5EF4-FFF2-40B4-BE49-F238E27FC236}">
                <a16:creationId xmlns:a16="http://schemas.microsoft.com/office/drawing/2014/main" id="{E77DB3C7-4FAA-4BD2-9E87-F2FCB83DC787}"/>
              </a:ext>
            </a:extLst>
          </p:cNvPr>
          <p:cNvPicPr>
            <a:picLocks noChangeAspect="1"/>
          </p:cNvPicPr>
          <p:nvPr/>
        </p:nvPicPr>
        <p:blipFill rotWithShape="1">
          <a:blip r:embed="rId5">
            <a:extLst>
              <a:ext uri="{28A0092B-C50C-407E-A947-70E740481C1C}">
                <a14:useLocalDpi xmlns:a14="http://schemas.microsoft.com/office/drawing/2010/main" val="0"/>
              </a:ext>
            </a:extLst>
          </a:blip>
          <a:srcRect l="-70" t="7167" r="70" b="8427"/>
          <a:stretch/>
        </p:blipFill>
        <p:spPr>
          <a:xfrm>
            <a:off x="197810" y="3319169"/>
            <a:ext cx="1609498" cy="1018878"/>
          </a:xfrm>
          <a:prstGeom prst="rect">
            <a:avLst/>
          </a:prstGeom>
        </p:spPr>
      </p:pic>
      <p:pic>
        <p:nvPicPr>
          <p:cNvPr id="10" name="Image 9" descr="Une image contenant raisin, herbe, arbre, fruit&#10;&#10;Description générée automatiquement">
            <a:extLst>
              <a:ext uri="{FF2B5EF4-FFF2-40B4-BE49-F238E27FC236}">
                <a16:creationId xmlns:a16="http://schemas.microsoft.com/office/drawing/2014/main" id="{A958FA90-BF4D-46C9-86FB-C622B2415415}"/>
              </a:ext>
            </a:extLst>
          </p:cNvPr>
          <p:cNvPicPr>
            <a:picLocks noChangeAspect="1"/>
          </p:cNvPicPr>
          <p:nvPr/>
        </p:nvPicPr>
        <p:blipFill rotWithShape="1">
          <a:blip r:embed="rId6">
            <a:extLst>
              <a:ext uri="{28A0092B-C50C-407E-A947-70E740481C1C}">
                <a14:useLocalDpi xmlns:a14="http://schemas.microsoft.com/office/drawing/2010/main" val="0"/>
              </a:ext>
            </a:extLst>
          </a:blip>
          <a:srcRect l="5136" t="12494" b="41715"/>
          <a:stretch/>
        </p:blipFill>
        <p:spPr>
          <a:xfrm>
            <a:off x="1973493" y="3319430"/>
            <a:ext cx="1583462" cy="1018877"/>
          </a:xfrm>
          <a:prstGeom prst="rect">
            <a:avLst/>
          </a:prstGeom>
        </p:spPr>
      </p:pic>
      <p:sp>
        <p:nvSpPr>
          <p:cNvPr id="13" name="ZoneTexte 12">
            <a:extLst>
              <a:ext uri="{FF2B5EF4-FFF2-40B4-BE49-F238E27FC236}">
                <a16:creationId xmlns:a16="http://schemas.microsoft.com/office/drawing/2014/main" id="{2E1B9E2D-FF6A-4BE9-93DB-FB62FEAD95A6}"/>
              </a:ext>
            </a:extLst>
          </p:cNvPr>
          <p:cNvSpPr txBox="1"/>
          <p:nvPr/>
        </p:nvSpPr>
        <p:spPr>
          <a:xfrm>
            <a:off x="3848377" y="1251667"/>
            <a:ext cx="3359145" cy="3062377"/>
          </a:xfrm>
          <a:prstGeom prst="rect">
            <a:avLst/>
          </a:prstGeom>
          <a:solidFill>
            <a:schemeClr val="bg1">
              <a:lumMod val="95000"/>
            </a:schemeClr>
          </a:solidFill>
        </p:spPr>
        <p:txBody>
          <a:bodyPr wrap="square" rtlCol="0">
            <a:spAutoFit/>
          </a:bodyPr>
          <a:lstStyle/>
          <a:p>
            <a:pPr>
              <a:spcBef>
                <a:spcPts val="2400"/>
              </a:spcBef>
            </a:pPr>
            <a:r>
              <a:rPr lang="fr-FR" sz="2400" dirty="0">
                <a:latin typeface="Brandon Grotesque Regular" panose="020B0503020203060202" pitchFamily="34" charset="0"/>
              </a:rPr>
              <a:t>De nombreuses espèces végétales sont utiles aux communautés humaines.</a:t>
            </a:r>
          </a:p>
          <a:p>
            <a:pPr>
              <a:spcBef>
                <a:spcPts val="2400"/>
              </a:spcBef>
            </a:pPr>
            <a:r>
              <a:rPr lang="fr-FR" sz="2400" dirty="0">
                <a:latin typeface="Brandon Grotesque Regular" panose="020B0503020203060202" pitchFamily="34" charset="0"/>
              </a:rPr>
              <a:t>Protéger les végétaux, Protéger la vie !</a:t>
            </a:r>
          </a:p>
          <a:p>
            <a:endParaRPr lang="fr-FR" sz="24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Ilya Mityushev (pêches, carottes et raisins en bonne santé).</a:t>
            </a:r>
          </a:p>
        </p:txBody>
      </p:sp>
    </p:spTree>
    <p:extLst>
      <p:ext uri="{BB962C8B-B14F-4D97-AF65-F5344CB8AC3E}">
        <p14:creationId xmlns:p14="http://schemas.microsoft.com/office/powerpoint/2010/main" val="150692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3DA577DA-1AC4-4BD1-AF7F-D55319ACB53A}"/>
              </a:ext>
            </a:extLst>
          </p:cNvPr>
          <p:cNvSpPr txBox="1"/>
          <p:nvPr/>
        </p:nvSpPr>
        <p:spPr>
          <a:xfrm>
            <a:off x="3876511" y="1257299"/>
            <a:ext cx="3359145" cy="2816156"/>
          </a:xfrm>
          <a:prstGeom prst="rect">
            <a:avLst/>
          </a:prstGeom>
          <a:solidFill>
            <a:schemeClr val="bg1">
              <a:lumMod val="95000"/>
            </a:schemeClr>
          </a:solidFill>
        </p:spPr>
        <p:txBody>
          <a:bodyPr wrap="square" rtlCol="0">
            <a:spAutoFit/>
          </a:bodyPr>
          <a:lstStyle/>
          <a:p>
            <a:r>
              <a:rPr lang="en-GB" sz="2000" dirty="0" err="1">
                <a:latin typeface="Brandon Grotesque Regular" panose="020B0503020203060202" pitchFamily="34" charset="0"/>
              </a:rPr>
              <a:t>Tous</a:t>
            </a:r>
            <a:r>
              <a:rPr lang="en-GB" sz="2000" dirty="0">
                <a:latin typeface="Brandon Grotesque Regular" panose="020B0503020203060202" pitchFamily="34" charset="0"/>
              </a:rPr>
              <a:t> les </a:t>
            </a:r>
            <a:r>
              <a:rPr lang="en-GB" sz="2000" dirty="0" err="1">
                <a:latin typeface="Brandon Grotesque Regular" panose="020B0503020203060202" pitchFamily="34" charset="0"/>
              </a:rPr>
              <a:t>insectes</a:t>
            </a:r>
            <a:r>
              <a:rPr lang="en-GB" sz="2000" dirty="0">
                <a:latin typeface="Brandon Grotesque Regular" panose="020B0503020203060202" pitchFamily="34" charset="0"/>
              </a:rPr>
              <a:t> ne </a:t>
            </a:r>
            <a:r>
              <a:rPr lang="en-GB" sz="2000" dirty="0" err="1">
                <a:latin typeface="Brandon Grotesque Regular" panose="020B0503020203060202" pitchFamily="34" charset="0"/>
              </a:rPr>
              <a:t>sont</a:t>
            </a:r>
            <a:r>
              <a:rPr lang="en-GB" sz="2000" dirty="0">
                <a:latin typeface="Brandon Grotesque Regular" panose="020B0503020203060202" pitchFamily="34" charset="0"/>
              </a:rPr>
              <a:t> pas </a:t>
            </a:r>
            <a:r>
              <a:rPr lang="en-GB" sz="2000" dirty="0" err="1">
                <a:latin typeface="Brandon Grotesque Regular" panose="020B0503020203060202" pitchFamily="34" charset="0"/>
              </a:rPr>
              <a:t>nuisibles</a:t>
            </a:r>
            <a:r>
              <a:rPr lang="en-GB" sz="2000" dirty="0">
                <a:latin typeface="Brandon Grotesque Regular" panose="020B0503020203060202" pitchFamily="34" charset="0"/>
              </a:rPr>
              <a:t> aux </a:t>
            </a:r>
            <a:r>
              <a:rPr lang="en-GB" sz="2000" dirty="0" err="1">
                <a:latin typeface="Brandon Grotesque Regular" panose="020B0503020203060202" pitchFamily="34" charset="0"/>
              </a:rPr>
              <a:t>végétaux</a:t>
            </a:r>
            <a:r>
              <a:rPr lang="en-GB" sz="2000" dirty="0">
                <a:latin typeface="Brandon Grotesque Regular" panose="020B0503020203060202" pitchFamily="34" charset="0"/>
              </a:rPr>
              <a:t>, </a:t>
            </a:r>
            <a:r>
              <a:rPr lang="en-GB" sz="2000" dirty="0" err="1">
                <a:latin typeface="Brandon Grotesque Regular" panose="020B0503020203060202" pitchFamily="34" charset="0"/>
              </a:rPr>
              <a:t>certains</a:t>
            </a:r>
            <a:r>
              <a:rPr lang="en-GB" sz="2000" dirty="0">
                <a:latin typeface="Brandon Grotesque Regular" panose="020B0503020203060202" pitchFamily="34" charset="0"/>
              </a:rPr>
              <a:t> </a:t>
            </a:r>
            <a:r>
              <a:rPr lang="en-GB" sz="2000" dirty="0" err="1">
                <a:latin typeface="Brandon Grotesque Regular" panose="020B0503020203060202" pitchFamily="34" charset="0"/>
              </a:rPr>
              <a:t>sont</a:t>
            </a:r>
            <a:r>
              <a:rPr lang="en-GB" sz="2000" dirty="0">
                <a:latin typeface="Brandon Grotesque Regular" panose="020B0503020203060202" pitchFamily="34" charset="0"/>
              </a:rPr>
              <a:t> </a:t>
            </a:r>
            <a:r>
              <a:rPr lang="en-GB" sz="2000" dirty="0" err="1">
                <a:latin typeface="Brandon Grotesque Regular" panose="020B0503020203060202" pitchFamily="34" charset="0"/>
              </a:rPr>
              <a:t>utiles</a:t>
            </a:r>
            <a:r>
              <a:rPr lang="en-GB" sz="2000" dirty="0">
                <a:latin typeface="Brandon Grotesque Regular" panose="020B0503020203060202" pitchFamily="34" charset="0"/>
              </a:rPr>
              <a:t>. </a:t>
            </a:r>
          </a:p>
          <a:p>
            <a:r>
              <a:rPr lang="en-GB" sz="2000" dirty="0">
                <a:latin typeface="Brandon Grotesque Regular" panose="020B0503020203060202" pitchFamily="34" charset="0"/>
              </a:rPr>
              <a:t>Une </a:t>
            </a:r>
            <a:r>
              <a:rPr lang="en-GB" sz="2000" dirty="0" err="1">
                <a:latin typeface="Brandon Grotesque Regular" panose="020B0503020203060202" pitchFamily="34" charset="0"/>
              </a:rPr>
              <a:t>punaise</a:t>
            </a:r>
            <a:r>
              <a:rPr lang="en-GB" sz="2000" dirty="0">
                <a:latin typeface="Brandon Grotesque Regular" panose="020B0503020203060202" pitchFamily="34" charset="0"/>
              </a:rPr>
              <a:t> </a:t>
            </a:r>
            <a:r>
              <a:rPr lang="en-GB" sz="2000" dirty="0" err="1">
                <a:latin typeface="Brandon Grotesque Regular" panose="020B0503020203060202" pitchFamily="34" charset="0"/>
              </a:rPr>
              <a:t>prédatrice</a:t>
            </a:r>
            <a:r>
              <a:rPr lang="en-GB" sz="2000" dirty="0">
                <a:latin typeface="Brandon Grotesque Regular" panose="020B0503020203060202" pitchFamily="34" charset="0"/>
              </a:rPr>
              <a:t> (</a:t>
            </a:r>
            <a:r>
              <a:rPr lang="en-GB" sz="2000" i="1" dirty="0" err="1">
                <a:latin typeface="Brandon Grotesque Regular" panose="020B0503020203060202" pitchFamily="34" charset="0"/>
              </a:rPr>
              <a:t>Podisus</a:t>
            </a:r>
            <a:r>
              <a:rPr lang="en-GB" sz="2000" i="1" dirty="0">
                <a:latin typeface="Brandon Grotesque Regular" panose="020B0503020203060202" pitchFamily="34" charset="0"/>
              </a:rPr>
              <a:t> </a:t>
            </a:r>
            <a:r>
              <a:rPr lang="en-GB" sz="2000" i="1" dirty="0" err="1">
                <a:latin typeface="Brandon Grotesque Regular" panose="020B0503020203060202" pitchFamily="34" charset="0"/>
              </a:rPr>
              <a:t>maculiventris</a:t>
            </a:r>
            <a:r>
              <a:rPr lang="en-GB" sz="2000" dirty="0">
                <a:latin typeface="Brandon Grotesque Regular" panose="020B0503020203060202" pitchFamily="34" charset="0"/>
              </a:rPr>
              <a:t>) mange un </a:t>
            </a:r>
            <a:r>
              <a:rPr lang="en-GB" sz="2000" dirty="0" err="1">
                <a:latin typeface="Brandon Grotesque Regular" panose="020B0503020203060202" pitchFamily="34" charset="0"/>
              </a:rPr>
              <a:t>ravageur</a:t>
            </a:r>
            <a:r>
              <a:rPr lang="en-GB" sz="2000" dirty="0">
                <a:latin typeface="Brandon Grotesque Regular" panose="020B0503020203060202" pitchFamily="34" charset="0"/>
              </a:rPr>
              <a:t> (</a:t>
            </a:r>
            <a:r>
              <a:rPr lang="en-GB" sz="2000" i="1" dirty="0" err="1">
                <a:latin typeface="Brandon Grotesque Regular" panose="020B0503020203060202" pitchFamily="34" charset="0"/>
              </a:rPr>
              <a:t>Agrilus</a:t>
            </a:r>
            <a:r>
              <a:rPr lang="en-GB" sz="2000" i="1" dirty="0">
                <a:latin typeface="Brandon Grotesque Regular" panose="020B0503020203060202" pitchFamily="34" charset="0"/>
              </a:rPr>
              <a:t> </a:t>
            </a:r>
            <a:r>
              <a:rPr lang="en-GB" sz="2000" i="1" dirty="0" err="1">
                <a:latin typeface="Brandon Grotesque Regular" panose="020B0503020203060202" pitchFamily="34" charset="0"/>
              </a:rPr>
              <a:t>planipennis</a:t>
            </a:r>
            <a:r>
              <a:rPr lang="en-GB" sz="2000" dirty="0">
                <a:latin typeface="Brandon Grotesque Regular" panose="020B0503020203060202" pitchFamily="34" charset="0"/>
              </a:rPr>
              <a:t>).</a:t>
            </a:r>
          </a:p>
          <a:p>
            <a:endParaRPr lang="en-GB" sz="2000" dirty="0">
              <a:latin typeface="Brandon Grotesque Regular" panose="020B0503020203060202" pitchFamily="34" charset="0"/>
            </a:endParaRPr>
          </a:p>
          <a:p>
            <a:endParaRPr lang="en-GB" sz="2000" dirty="0">
              <a:latin typeface="Brandon Grotesque Regular" panose="020B0503020203060202" pitchFamily="34" charset="0"/>
            </a:endParaRPr>
          </a:p>
          <a:p>
            <a:pPr>
              <a:spcBef>
                <a:spcPts val="600"/>
              </a:spcBef>
            </a:pPr>
            <a:r>
              <a:rPr lang="en-GB" sz="1200" dirty="0">
                <a:latin typeface="Brandon Grotesque Regular" panose="020B0503020203060202" pitchFamily="34" charset="0"/>
              </a:rPr>
              <a:t>Photo: Eduard </a:t>
            </a:r>
            <a:r>
              <a:rPr lang="en-GB" sz="1200" dirty="0" err="1">
                <a:latin typeface="Brandon Grotesque Regular" panose="020B0503020203060202" pitchFamily="34" charset="0"/>
              </a:rPr>
              <a:t>Jendek</a:t>
            </a:r>
            <a:r>
              <a:rPr lang="en-GB" sz="1200" dirty="0">
                <a:latin typeface="Brandon Grotesque Regular" panose="020B0503020203060202" pitchFamily="34" charset="0"/>
              </a:rPr>
              <a:t>.</a:t>
            </a:r>
          </a:p>
        </p:txBody>
      </p:sp>
      <p:pic>
        <p:nvPicPr>
          <p:cNvPr id="3" name="Image 2" descr="Une image contenant insecte, vert, animal, herbe&#10;&#10;Description générée automatiquement">
            <a:extLst>
              <a:ext uri="{FF2B5EF4-FFF2-40B4-BE49-F238E27FC236}">
                <a16:creationId xmlns:a16="http://schemas.microsoft.com/office/drawing/2014/main" id="{033CF2C8-0EF4-44B8-A827-96407AE97CF4}"/>
              </a:ext>
            </a:extLst>
          </p:cNvPr>
          <p:cNvPicPr>
            <a:picLocks noChangeAspect="1"/>
          </p:cNvPicPr>
          <p:nvPr/>
        </p:nvPicPr>
        <p:blipFill rotWithShape="1">
          <a:blip r:embed="rId4">
            <a:extLst>
              <a:ext uri="{28A0092B-C50C-407E-A947-70E740481C1C}">
                <a14:useLocalDpi xmlns:a14="http://schemas.microsoft.com/office/drawing/2010/main" val="0"/>
              </a:ext>
            </a:extLst>
          </a:blip>
          <a:srcRect l="-233" t="4743" r="233" b="4168"/>
          <a:stretch/>
        </p:blipFill>
        <p:spPr>
          <a:xfrm>
            <a:off x="197811" y="1257299"/>
            <a:ext cx="3359144" cy="3049229"/>
          </a:xfrm>
          <a:prstGeom prst="rect">
            <a:avLst/>
          </a:prstGeom>
        </p:spPr>
      </p:pic>
    </p:spTree>
    <p:extLst>
      <p:ext uri="{BB962C8B-B14F-4D97-AF65-F5344CB8AC3E}">
        <p14:creationId xmlns:p14="http://schemas.microsoft.com/office/powerpoint/2010/main" val="4111404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3DA577DA-1AC4-4BD1-AF7F-D55319ACB53A}"/>
              </a:ext>
            </a:extLst>
          </p:cNvPr>
          <p:cNvSpPr txBox="1"/>
          <p:nvPr/>
        </p:nvSpPr>
        <p:spPr>
          <a:xfrm>
            <a:off x="3876512" y="1269937"/>
            <a:ext cx="3359145" cy="3000821"/>
          </a:xfrm>
          <a:prstGeom prst="rect">
            <a:avLst/>
          </a:prstGeom>
          <a:solidFill>
            <a:schemeClr val="bg1">
              <a:lumMod val="95000"/>
            </a:schemeClr>
          </a:solidFill>
        </p:spPr>
        <p:txBody>
          <a:bodyPr wrap="square" rtlCol="0">
            <a:spAutoFit/>
          </a:bodyPr>
          <a:lstStyle/>
          <a:p>
            <a:r>
              <a:rPr lang="fr-FR" sz="2800" dirty="0">
                <a:latin typeface="Brandon Grotesque Regular" panose="020B0503020203060202" pitchFamily="34" charset="0"/>
              </a:rPr>
              <a:t>Les nématodes sont de petits ‘vers’ qui peuvent parfois s’attaquer aux plantes.</a:t>
            </a:r>
          </a:p>
          <a:p>
            <a:endParaRPr lang="fr-FR" sz="1000" dirty="0">
              <a:latin typeface="Brandon Grotesque Regular" panose="020B0503020203060202" pitchFamily="34" charset="0"/>
            </a:endParaRPr>
          </a:p>
          <a:p>
            <a:endParaRPr lang="fr-FR" sz="1000" dirty="0">
              <a:latin typeface="Brandon Grotesque Regular" panose="020B0503020203060202" pitchFamily="34" charset="0"/>
            </a:endParaRPr>
          </a:p>
          <a:p>
            <a:endParaRPr lang="fr-FR" sz="1000" dirty="0">
              <a:latin typeface="Brandon Grotesque Regular" panose="020B0503020203060202" pitchFamily="34" charset="0"/>
            </a:endParaRPr>
          </a:p>
          <a:p>
            <a:pPr>
              <a:spcBef>
                <a:spcPts val="600"/>
              </a:spcBef>
            </a:pPr>
            <a:r>
              <a:rPr lang="fr-FR" sz="1050" dirty="0">
                <a:latin typeface="Brandon Grotesque Regular" panose="020B0503020203060202" pitchFamily="34" charset="0"/>
              </a:rPr>
              <a:t>Photos: Stefano </a:t>
            </a:r>
            <a:r>
              <a:rPr lang="fr-FR" sz="1050" dirty="0" err="1">
                <a:latin typeface="Brandon Grotesque Regular" panose="020B0503020203060202" pitchFamily="34" charset="0"/>
              </a:rPr>
              <a:t>Sacchi</a:t>
            </a:r>
            <a:r>
              <a:rPr lang="fr-FR" sz="1050" dirty="0">
                <a:latin typeface="Brandon Grotesque Regular" panose="020B0503020203060202" pitchFamily="34" charset="0"/>
              </a:rPr>
              <a:t> (</a:t>
            </a:r>
            <a:r>
              <a:rPr lang="fr-FR" sz="1050" i="1" dirty="0" err="1">
                <a:latin typeface="Brandon Grotesque Regular" panose="020B0503020203060202" pitchFamily="34" charset="0"/>
              </a:rPr>
              <a:t>Heterodera</a:t>
            </a:r>
            <a:r>
              <a:rPr lang="fr-FR" sz="1050" i="1" dirty="0">
                <a:latin typeface="Brandon Grotesque Regular" panose="020B0503020203060202" pitchFamily="34" charset="0"/>
              </a:rPr>
              <a:t> </a:t>
            </a:r>
            <a:r>
              <a:rPr lang="fr-FR" sz="1050" i="1" dirty="0" err="1">
                <a:latin typeface="Brandon Grotesque Regular" panose="020B0503020203060202" pitchFamily="34" charset="0"/>
              </a:rPr>
              <a:t>mani</a:t>
            </a:r>
            <a:r>
              <a:rPr lang="fr-FR" sz="1050" i="1" dirty="0">
                <a:latin typeface="Brandon Grotesque Regular" panose="020B0503020203060202" pitchFamily="34" charset="0"/>
              </a:rPr>
              <a:t>, </a:t>
            </a:r>
            <a:r>
              <a:rPr lang="fr-FR" sz="1050" dirty="0">
                <a:latin typeface="Brandon Grotesque Regular" panose="020B0503020203060202" pitchFamily="34" charset="0"/>
              </a:rPr>
              <a:t>un ravageur des graminées); Manuel Galvão de Melo e Mota (pins tués par </a:t>
            </a:r>
            <a:r>
              <a:rPr lang="fr-FR" sz="1050" i="1" dirty="0" err="1">
                <a:latin typeface="Brandon Grotesque Regular" panose="020B0503020203060202" pitchFamily="34" charset="0"/>
              </a:rPr>
              <a:t>Bursaphelenchus</a:t>
            </a:r>
            <a:r>
              <a:rPr lang="fr-FR" sz="1050" i="1" dirty="0">
                <a:latin typeface="Brandon Grotesque Regular" panose="020B0503020203060202" pitchFamily="34" charset="0"/>
              </a:rPr>
              <a:t> </a:t>
            </a:r>
            <a:r>
              <a:rPr lang="fr-FR" sz="1050" i="1" dirty="0" err="1">
                <a:latin typeface="Brandon Grotesque Regular" panose="020B0503020203060202" pitchFamily="34" charset="0"/>
              </a:rPr>
              <a:t>xylophilus</a:t>
            </a:r>
            <a:r>
              <a:rPr lang="fr-FR" sz="1050" dirty="0">
                <a:latin typeface="Brandon Grotesque Regular" panose="020B0503020203060202" pitchFamily="34" charset="0"/>
              </a:rPr>
              <a:t>); NPPO of the </a:t>
            </a:r>
            <a:r>
              <a:rPr lang="fr-FR" sz="1050" dirty="0" err="1">
                <a:latin typeface="Brandon Grotesque Regular" panose="020B0503020203060202" pitchFamily="34" charset="0"/>
              </a:rPr>
              <a:t>Netherlands</a:t>
            </a:r>
            <a:r>
              <a:rPr lang="fr-FR" sz="1050" dirty="0">
                <a:latin typeface="Brandon Grotesque Regular" panose="020B0503020203060202" pitchFamily="34" charset="0"/>
              </a:rPr>
              <a:t> (carotte infestée par </a:t>
            </a:r>
            <a:r>
              <a:rPr lang="fr-FR" sz="1050" i="1" dirty="0" err="1">
                <a:latin typeface="Brandon Grotesque Regular" panose="020B0503020203060202" pitchFamily="34" charset="0"/>
              </a:rPr>
              <a:t>Meloidogyne</a:t>
            </a:r>
            <a:r>
              <a:rPr lang="fr-FR" sz="1050" i="1" dirty="0">
                <a:latin typeface="Brandon Grotesque Regular" panose="020B0503020203060202" pitchFamily="34" charset="0"/>
              </a:rPr>
              <a:t> </a:t>
            </a:r>
            <a:r>
              <a:rPr lang="fr-FR" sz="1050" i="1" dirty="0" err="1">
                <a:latin typeface="Brandon Grotesque Regular" panose="020B0503020203060202" pitchFamily="34" charset="0"/>
              </a:rPr>
              <a:t>fallax</a:t>
            </a:r>
            <a:r>
              <a:rPr lang="fr-FR" sz="1050" dirty="0">
                <a:latin typeface="Brandon Grotesque Regular" panose="020B0503020203060202" pitchFamily="34" charset="0"/>
              </a:rPr>
              <a:t>).</a:t>
            </a:r>
          </a:p>
        </p:txBody>
      </p:sp>
      <p:pic>
        <p:nvPicPr>
          <p:cNvPr id="13" name="Image 12" descr="Une image contenant alimentation, animal, insecte&#10;&#10;Description générée automatiquement">
            <a:extLst>
              <a:ext uri="{FF2B5EF4-FFF2-40B4-BE49-F238E27FC236}">
                <a16:creationId xmlns:a16="http://schemas.microsoft.com/office/drawing/2014/main" id="{A6BF99D4-18D4-4C67-BF7B-6A91FDA88F38}"/>
              </a:ext>
            </a:extLst>
          </p:cNvPr>
          <p:cNvPicPr>
            <a:picLocks noChangeAspect="1"/>
          </p:cNvPicPr>
          <p:nvPr/>
        </p:nvPicPr>
        <p:blipFill rotWithShape="1">
          <a:blip r:embed="rId4">
            <a:extLst>
              <a:ext uri="{28A0092B-C50C-407E-A947-70E740481C1C}">
                <a14:useLocalDpi xmlns:a14="http://schemas.microsoft.com/office/drawing/2010/main" val="0"/>
              </a:ext>
            </a:extLst>
          </a:blip>
          <a:srcRect l="2616" b="5978"/>
          <a:stretch/>
        </p:blipFill>
        <p:spPr>
          <a:xfrm>
            <a:off x="1963107" y="3319170"/>
            <a:ext cx="1593848" cy="1018877"/>
          </a:xfrm>
          <a:prstGeom prst="rect">
            <a:avLst/>
          </a:prstGeom>
        </p:spPr>
      </p:pic>
      <p:pic>
        <p:nvPicPr>
          <p:cNvPr id="3" name="Image 2" descr="Une image contenant animal, invertébré&#10;&#10;Description générée automatiquement">
            <a:extLst>
              <a:ext uri="{FF2B5EF4-FFF2-40B4-BE49-F238E27FC236}">
                <a16:creationId xmlns:a16="http://schemas.microsoft.com/office/drawing/2014/main" id="{349A0934-3F07-4CDD-8C90-264D112A91C7}"/>
              </a:ext>
            </a:extLst>
          </p:cNvPr>
          <p:cNvPicPr>
            <a:picLocks noChangeAspect="1"/>
          </p:cNvPicPr>
          <p:nvPr/>
        </p:nvPicPr>
        <p:blipFill rotWithShape="1">
          <a:blip r:embed="rId5">
            <a:extLst>
              <a:ext uri="{28A0092B-C50C-407E-A947-70E740481C1C}">
                <a14:useLocalDpi xmlns:a14="http://schemas.microsoft.com/office/drawing/2010/main" val="0"/>
              </a:ext>
            </a:extLst>
          </a:blip>
          <a:srcRect l="7234" t="3323" b="5463"/>
          <a:stretch/>
        </p:blipFill>
        <p:spPr>
          <a:xfrm rot="16200000">
            <a:off x="916324" y="551424"/>
            <a:ext cx="1922118" cy="3359145"/>
          </a:xfrm>
          <a:prstGeom prst="rect">
            <a:avLst/>
          </a:prstGeom>
        </p:spPr>
      </p:pic>
      <p:pic>
        <p:nvPicPr>
          <p:cNvPr id="6" name="Image 5">
            <a:extLst>
              <a:ext uri="{FF2B5EF4-FFF2-40B4-BE49-F238E27FC236}">
                <a16:creationId xmlns:a16="http://schemas.microsoft.com/office/drawing/2014/main" id="{6C6910D7-C790-49E0-89E7-D2D0527E08E9}"/>
              </a:ext>
            </a:extLst>
          </p:cNvPr>
          <p:cNvPicPr>
            <a:picLocks noChangeAspect="1"/>
          </p:cNvPicPr>
          <p:nvPr/>
        </p:nvPicPr>
        <p:blipFill rotWithShape="1">
          <a:blip r:embed="rId6">
            <a:extLst>
              <a:ext uri="{28A0092B-C50C-407E-A947-70E740481C1C}">
                <a14:useLocalDpi xmlns:a14="http://schemas.microsoft.com/office/drawing/2010/main" val="0"/>
              </a:ext>
            </a:extLst>
          </a:blip>
          <a:srcRect t="4279" b="9815"/>
          <a:stretch/>
        </p:blipFill>
        <p:spPr>
          <a:xfrm>
            <a:off x="197810" y="3307122"/>
            <a:ext cx="1610312" cy="1042972"/>
          </a:xfrm>
          <a:prstGeom prst="rect">
            <a:avLst/>
          </a:prstGeom>
        </p:spPr>
      </p:pic>
      <p:pic>
        <p:nvPicPr>
          <p:cNvPr id="10" name="Image 9" descr="Une image contenant animal, invertébré&#10;&#10;Description générée automatiquement">
            <a:extLst>
              <a:ext uri="{FF2B5EF4-FFF2-40B4-BE49-F238E27FC236}">
                <a16:creationId xmlns:a16="http://schemas.microsoft.com/office/drawing/2014/main" id="{F40AB973-5677-4E3B-8F2D-F18E153DC3C7}"/>
              </a:ext>
            </a:extLst>
          </p:cNvPr>
          <p:cNvPicPr>
            <a:picLocks noChangeAspect="1"/>
          </p:cNvPicPr>
          <p:nvPr/>
        </p:nvPicPr>
        <p:blipFill rotWithShape="1">
          <a:blip r:embed="rId7">
            <a:extLst>
              <a:ext uri="{28A0092B-C50C-407E-A947-70E740481C1C}">
                <a14:useLocalDpi xmlns:a14="http://schemas.microsoft.com/office/drawing/2010/main" val="0"/>
              </a:ext>
            </a:extLst>
          </a:blip>
          <a:srcRect t="18860" b="46258"/>
          <a:stretch/>
        </p:blipFill>
        <p:spPr>
          <a:xfrm>
            <a:off x="1963108" y="3307122"/>
            <a:ext cx="1607240" cy="1042972"/>
          </a:xfrm>
          <a:prstGeom prst="rect">
            <a:avLst/>
          </a:prstGeom>
        </p:spPr>
      </p:pic>
    </p:spTree>
    <p:extLst>
      <p:ext uri="{BB962C8B-B14F-4D97-AF65-F5344CB8AC3E}">
        <p14:creationId xmlns:p14="http://schemas.microsoft.com/office/powerpoint/2010/main" val="1278002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3DA577DA-1AC4-4BD1-AF7F-D55319ACB53A}"/>
              </a:ext>
            </a:extLst>
          </p:cNvPr>
          <p:cNvSpPr txBox="1"/>
          <p:nvPr/>
        </p:nvSpPr>
        <p:spPr>
          <a:xfrm>
            <a:off x="3869477" y="1257300"/>
            <a:ext cx="3359145" cy="3123932"/>
          </a:xfrm>
          <a:prstGeom prst="rect">
            <a:avLst/>
          </a:prstGeom>
          <a:solidFill>
            <a:schemeClr val="bg1">
              <a:lumMod val="95000"/>
            </a:schemeClr>
          </a:solidFill>
        </p:spPr>
        <p:txBody>
          <a:bodyPr wrap="square" rtlCol="0">
            <a:spAutoFit/>
          </a:bodyPr>
          <a:lstStyle/>
          <a:p>
            <a:r>
              <a:rPr lang="fr-FR" sz="2400" dirty="0">
                <a:latin typeface="Brandon Grotesque Regular" panose="020B0503020203060202" pitchFamily="34" charset="0"/>
              </a:rPr>
              <a:t>La jacinthe d’eau </a:t>
            </a:r>
            <a:r>
              <a:rPr lang="fr-FR" sz="2400" i="1" dirty="0">
                <a:latin typeface="Brandon Grotesque Regular" panose="020B0503020203060202" pitchFamily="34" charset="0"/>
              </a:rPr>
              <a:t>(</a:t>
            </a:r>
            <a:r>
              <a:rPr lang="fr-FR" sz="2400" i="1" dirty="0" err="1">
                <a:latin typeface="Brandon Grotesque Regular" panose="020B0503020203060202" pitchFamily="34" charset="0"/>
              </a:rPr>
              <a:t>Pontederia</a:t>
            </a:r>
            <a:r>
              <a:rPr lang="fr-FR" sz="2400" i="1" dirty="0">
                <a:latin typeface="Brandon Grotesque Regular" panose="020B0503020203060202" pitchFamily="34" charset="0"/>
              </a:rPr>
              <a:t> </a:t>
            </a:r>
            <a:r>
              <a:rPr lang="fr-FR" sz="2400" i="1" dirty="0" err="1">
                <a:latin typeface="Brandon Grotesque Regular" panose="020B0503020203060202" pitchFamily="34" charset="0"/>
              </a:rPr>
              <a:t>crassipes</a:t>
            </a:r>
            <a:r>
              <a:rPr lang="fr-FR" sz="2400" dirty="0">
                <a:latin typeface="Brandon Grotesque Regular" panose="020B0503020203060202" pitchFamily="34" charset="0"/>
              </a:rPr>
              <a:t>) peut envahir les rivières et les lacs. Il ne faut pas la planter dans les mares ou autres </a:t>
            </a:r>
            <a:r>
              <a:rPr lang="fr-FR" sz="2400" dirty="0" err="1">
                <a:latin typeface="Brandon Grotesque Regular" panose="020B0503020203060202" pitchFamily="34" charset="0"/>
              </a:rPr>
              <a:t>pieces</a:t>
            </a:r>
            <a:r>
              <a:rPr lang="fr-FR" sz="2400" dirty="0">
                <a:latin typeface="Brandon Grotesque Regular" panose="020B0503020203060202" pitchFamily="34" charset="0"/>
              </a:rPr>
              <a:t> d’eau. </a:t>
            </a:r>
          </a:p>
          <a:p>
            <a:endParaRPr lang="fr-FR" sz="24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Anne-Sophie Roy (plante en fleur), Angel </a:t>
            </a:r>
            <a:r>
              <a:rPr lang="fr-FR" sz="1200" dirty="0" err="1">
                <a:latin typeface="Brandon Grotesque Regular" panose="020B0503020203060202" pitchFamily="34" charset="0"/>
              </a:rPr>
              <a:t>Hurtado</a:t>
            </a:r>
            <a:r>
              <a:rPr lang="fr-FR" sz="1200" dirty="0">
                <a:latin typeface="Brandon Grotesque Regular" panose="020B0503020203060202" pitchFamily="34" charset="0"/>
              </a:rPr>
              <a:t> (</a:t>
            </a:r>
            <a:r>
              <a:rPr lang="fr-FR" sz="1200" dirty="0" err="1">
                <a:latin typeface="Brandon Grotesque Regular" panose="020B0503020203060202" pitchFamily="34" charset="0"/>
              </a:rPr>
              <a:t>rivères</a:t>
            </a:r>
            <a:r>
              <a:rPr lang="fr-FR" sz="1200" dirty="0">
                <a:latin typeface="Brandon Grotesque Regular" panose="020B0503020203060202" pitchFamily="34" charset="0"/>
              </a:rPr>
              <a:t> envahies en Espagne).</a:t>
            </a:r>
          </a:p>
        </p:txBody>
      </p:sp>
      <p:pic>
        <p:nvPicPr>
          <p:cNvPr id="3" name="Image 2" descr="Une image contenant plante, fleur, vert, intérieur&#10;&#10;Description générée automatiquement">
            <a:extLst>
              <a:ext uri="{FF2B5EF4-FFF2-40B4-BE49-F238E27FC236}">
                <a16:creationId xmlns:a16="http://schemas.microsoft.com/office/drawing/2014/main" id="{D9EE9BD1-8685-46F0-97BB-334D7FF7D4F1}"/>
              </a:ext>
            </a:extLst>
          </p:cNvPr>
          <p:cNvPicPr>
            <a:picLocks noChangeAspect="1"/>
          </p:cNvPicPr>
          <p:nvPr/>
        </p:nvPicPr>
        <p:blipFill rotWithShape="1">
          <a:blip r:embed="rId4">
            <a:extLst>
              <a:ext uri="{28A0092B-C50C-407E-A947-70E740481C1C}">
                <a14:useLocalDpi xmlns:a14="http://schemas.microsoft.com/office/drawing/2010/main" val="0"/>
              </a:ext>
            </a:extLst>
          </a:blip>
          <a:srcRect l="-233" t="4786" r="233" b="19400"/>
          <a:stretch/>
        </p:blipFill>
        <p:spPr>
          <a:xfrm>
            <a:off x="197809" y="1257300"/>
            <a:ext cx="3359145" cy="1910080"/>
          </a:xfrm>
          <a:prstGeom prst="rect">
            <a:avLst/>
          </a:prstGeom>
        </p:spPr>
      </p:pic>
      <p:pic>
        <p:nvPicPr>
          <p:cNvPr id="6" name="Image 5" descr="Une image contenant eau, extérieur&#10;&#10;Description générée automatiquement">
            <a:extLst>
              <a:ext uri="{FF2B5EF4-FFF2-40B4-BE49-F238E27FC236}">
                <a16:creationId xmlns:a16="http://schemas.microsoft.com/office/drawing/2014/main" id="{B57FECB5-0F6E-4E96-BE84-98419E3B97A8}"/>
              </a:ext>
            </a:extLst>
          </p:cNvPr>
          <p:cNvPicPr>
            <a:picLocks noChangeAspect="1"/>
          </p:cNvPicPr>
          <p:nvPr/>
        </p:nvPicPr>
        <p:blipFill rotWithShape="1">
          <a:blip r:embed="rId5">
            <a:extLst>
              <a:ext uri="{28A0092B-C50C-407E-A947-70E740481C1C}">
                <a14:useLocalDpi xmlns:a14="http://schemas.microsoft.com/office/drawing/2010/main" val="0"/>
              </a:ext>
            </a:extLst>
          </a:blip>
          <a:srcRect t="10332" b="5263"/>
          <a:stretch/>
        </p:blipFill>
        <p:spPr>
          <a:xfrm>
            <a:off x="197809" y="3319169"/>
            <a:ext cx="1609498" cy="1018877"/>
          </a:xfrm>
          <a:prstGeom prst="rect">
            <a:avLst/>
          </a:prstGeom>
        </p:spPr>
      </p:pic>
      <p:pic>
        <p:nvPicPr>
          <p:cNvPr id="10" name="Image 9" descr="Une image contenant ciel, extérieur, herbe, vert&#10;&#10;Description générée automatiquement">
            <a:extLst>
              <a:ext uri="{FF2B5EF4-FFF2-40B4-BE49-F238E27FC236}">
                <a16:creationId xmlns:a16="http://schemas.microsoft.com/office/drawing/2014/main" id="{64582837-1BCA-488E-9664-B3FD875EA11E}"/>
              </a:ext>
            </a:extLst>
          </p:cNvPr>
          <p:cNvPicPr>
            <a:picLocks noChangeAspect="1"/>
          </p:cNvPicPr>
          <p:nvPr/>
        </p:nvPicPr>
        <p:blipFill rotWithShape="1">
          <a:blip r:embed="rId6">
            <a:extLst>
              <a:ext uri="{28A0092B-C50C-407E-A947-70E740481C1C}">
                <a14:useLocalDpi xmlns:a14="http://schemas.microsoft.com/office/drawing/2010/main" val="0"/>
              </a:ext>
            </a:extLst>
          </a:blip>
          <a:srcRect b="11969"/>
          <a:stretch/>
        </p:blipFill>
        <p:spPr>
          <a:xfrm>
            <a:off x="1963107" y="3319168"/>
            <a:ext cx="1593847" cy="1018878"/>
          </a:xfrm>
          <a:prstGeom prst="rect">
            <a:avLst/>
          </a:prstGeom>
        </p:spPr>
      </p:pic>
    </p:spTree>
    <p:extLst>
      <p:ext uri="{BB962C8B-B14F-4D97-AF65-F5344CB8AC3E}">
        <p14:creationId xmlns:p14="http://schemas.microsoft.com/office/powerpoint/2010/main" val="86340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3DA577DA-1AC4-4BD1-AF7F-D55319ACB53A}"/>
              </a:ext>
            </a:extLst>
          </p:cNvPr>
          <p:cNvSpPr txBox="1"/>
          <p:nvPr/>
        </p:nvSpPr>
        <p:spPr>
          <a:xfrm>
            <a:off x="3848376" y="1257300"/>
            <a:ext cx="3359145" cy="2939266"/>
          </a:xfrm>
          <a:prstGeom prst="rect">
            <a:avLst/>
          </a:prstGeom>
          <a:solidFill>
            <a:schemeClr val="bg1">
              <a:lumMod val="95000"/>
            </a:schemeClr>
          </a:solidFill>
        </p:spPr>
        <p:txBody>
          <a:bodyPr wrap="square" rtlCol="0">
            <a:spAutoFit/>
          </a:bodyPr>
          <a:lstStyle/>
          <a:p>
            <a:r>
              <a:rPr lang="fr-FR" sz="2000" dirty="0">
                <a:latin typeface="Brandon Grotesque Regular" panose="020B0503020203060202" pitchFamily="34" charset="0"/>
              </a:rPr>
              <a:t>Certains organismes nuisibles sont d’origine exotique (‘alien’) et nombre d’entre eux sont introduits dans de nouvelles zones par le commerce agricole et horticole.</a:t>
            </a:r>
          </a:p>
          <a:p>
            <a:endParaRPr lang="fr-FR" sz="24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V. Sarto i </a:t>
            </a:r>
            <a:r>
              <a:rPr lang="fr-FR" sz="1200" dirty="0" err="1">
                <a:latin typeface="Brandon Grotesque Regular" panose="020B0503020203060202" pitchFamily="34" charset="0"/>
              </a:rPr>
              <a:t>Monteys</a:t>
            </a:r>
            <a:r>
              <a:rPr lang="fr-FR" sz="1200" dirty="0">
                <a:latin typeface="Brandon Grotesque Regular" panose="020B0503020203060202" pitchFamily="34" charset="0"/>
              </a:rPr>
              <a:t> (</a:t>
            </a:r>
            <a:r>
              <a:rPr lang="fr-FR" sz="1200" i="1" dirty="0" err="1">
                <a:latin typeface="Brandon Grotesque Regular" panose="020B0503020203060202" pitchFamily="34" charset="0"/>
              </a:rPr>
              <a:t>Xylotrechus</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chinensis</a:t>
            </a:r>
            <a:r>
              <a:rPr lang="fr-FR" sz="1200" dirty="0">
                <a:latin typeface="Brandon Grotesque Regular" panose="020B0503020203060202" pitchFamily="34" charset="0"/>
              </a:rPr>
              <a:t>); M. González </a:t>
            </a:r>
            <a:r>
              <a:rPr lang="fr-FR" sz="1200" dirty="0" err="1">
                <a:latin typeface="Brandon Grotesque Regular" panose="020B0503020203060202" pitchFamily="34" charset="0"/>
              </a:rPr>
              <a:t>Núñez</a:t>
            </a:r>
            <a:r>
              <a:rPr lang="fr-FR" sz="1200" dirty="0">
                <a:latin typeface="Brandon Grotesque Regular" panose="020B0503020203060202" pitchFamily="34" charset="0"/>
              </a:rPr>
              <a:t> (</a:t>
            </a:r>
            <a:r>
              <a:rPr lang="fr-FR" sz="1200" i="1" dirty="0">
                <a:latin typeface="Brandon Grotesque Regular" panose="020B0503020203060202" pitchFamily="34" charset="0"/>
              </a:rPr>
              <a:t>Drosophila </a:t>
            </a:r>
            <a:r>
              <a:rPr lang="fr-FR" sz="1200" i="1" dirty="0" err="1">
                <a:latin typeface="Brandon Grotesque Regular" panose="020B0503020203060202" pitchFamily="34" charset="0"/>
              </a:rPr>
              <a:t>suzukii</a:t>
            </a:r>
            <a:r>
              <a:rPr lang="fr-FR" sz="1200" dirty="0">
                <a:latin typeface="Brandon Grotesque Regular" panose="020B0503020203060202" pitchFamily="34" charset="0"/>
              </a:rPr>
              <a:t>); M. Maspero &amp; A. </a:t>
            </a:r>
            <a:r>
              <a:rPr lang="fr-FR" sz="1200" dirty="0" err="1">
                <a:latin typeface="Brandon Grotesque Regular" panose="020B0503020203060202" pitchFamily="34" charset="0"/>
              </a:rPr>
              <a:t>Tantardini</a:t>
            </a:r>
            <a:r>
              <a:rPr lang="fr-FR" sz="1200" dirty="0">
                <a:latin typeface="Brandon Grotesque Regular" panose="020B0503020203060202" pitchFamily="34" charset="0"/>
              </a:rPr>
              <a:t> (</a:t>
            </a:r>
            <a:r>
              <a:rPr lang="fr-FR" sz="1200" i="1" dirty="0" err="1">
                <a:latin typeface="Brandon Grotesque Regular" panose="020B0503020203060202" pitchFamily="34" charset="0"/>
              </a:rPr>
              <a:t>Cydalima</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perspectalis</a:t>
            </a:r>
            <a:r>
              <a:rPr lang="fr-FR" sz="1200" dirty="0">
                <a:latin typeface="Brandon Grotesque Regular" panose="020B0503020203060202" pitchFamily="34" charset="0"/>
              </a:rPr>
              <a:t>).</a:t>
            </a:r>
          </a:p>
        </p:txBody>
      </p:sp>
      <p:pic>
        <p:nvPicPr>
          <p:cNvPr id="3" name="Image 2" descr="Une image contenant animal, salamandre&#10;&#10;Description générée automatiquement">
            <a:extLst>
              <a:ext uri="{FF2B5EF4-FFF2-40B4-BE49-F238E27FC236}">
                <a16:creationId xmlns:a16="http://schemas.microsoft.com/office/drawing/2014/main" id="{55A94744-96D0-4272-BE59-B415015ABF10}"/>
              </a:ext>
            </a:extLst>
          </p:cNvPr>
          <p:cNvPicPr>
            <a:picLocks noChangeAspect="1"/>
          </p:cNvPicPr>
          <p:nvPr/>
        </p:nvPicPr>
        <p:blipFill rotWithShape="1">
          <a:blip r:embed="rId4">
            <a:extLst>
              <a:ext uri="{28A0092B-C50C-407E-A947-70E740481C1C}">
                <a14:useLocalDpi xmlns:a14="http://schemas.microsoft.com/office/drawing/2010/main" val="0"/>
              </a:ext>
            </a:extLst>
          </a:blip>
          <a:srcRect t="13550" b="10634"/>
          <a:stretch/>
        </p:blipFill>
        <p:spPr>
          <a:xfrm>
            <a:off x="197809" y="1257300"/>
            <a:ext cx="3359145" cy="1910080"/>
          </a:xfrm>
          <a:prstGeom prst="rect">
            <a:avLst/>
          </a:prstGeom>
        </p:spPr>
      </p:pic>
      <p:pic>
        <p:nvPicPr>
          <p:cNvPr id="6" name="Image 5" descr="Une image contenant assis, animal, intérieur, assiette&#10;&#10;Description générée automatiquement">
            <a:extLst>
              <a:ext uri="{FF2B5EF4-FFF2-40B4-BE49-F238E27FC236}">
                <a16:creationId xmlns:a16="http://schemas.microsoft.com/office/drawing/2014/main" id="{15793684-FAA1-4E6F-8F15-07C05ADDFAFF}"/>
              </a:ext>
            </a:extLst>
          </p:cNvPr>
          <p:cNvPicPr>
            <a:picLocks noChangeAspect="1"/>
          </p:cNvPicPr>
          <p:nvPr/>
        </p:nvPicPr>
        <p:blipFill rotWithShape="1">
          <a:blip r:embed="rId5">
            <a:extLst>
              <a:ext uri="{28A0092B-C50C-407E-A947-70E740481C1C}">
                <a14:useLocalDpi xmlns:a14="http://schemas.microsoft.com/office/drawing/2010/main" val="0"/>
              </a:ext>
            </a:extLst>
          </a:blip>
          <a:srcRect t="5390" b="15364"/>
          <a:stretch/>
        </p:blipFill>
        <p:spPr>
          <a:xfrm>
            <a:off x="197809" y="3306831"/>
            <a:ext cx="1609498" cy="1018878"/>
          </a:xfrm>
          <a:prstGeom prst="rect">
            <a:avLst/>
          </a:prstGeom>
        </p:spPr>
      </p:pic>
      <p:pic>
        <p:nvPicPr>
          <p:cNvPr id="10" name="Image 9" descr="Une image contenant table&#10;&#10;Description générée automatiquement">
            <a:extLst>
              <a:ext uri="{FF2B5EF4-FFF2-40B4-BE49-F238E27FC236}">
                <a16:creationId xmlns:a16="http://schemas.microsoft.com/office/drawing/2014/main" id="{CBEC2227-9C9C-4DA0-96DC-8B3F47E7DF81}"/>
              </a:ext>
            </a:extLst>
          </p:cNvPr>
          <p:cNvPicPr>
            <a:picLocks noChangeAspect="1"/>
          </p:cNvPicPr>
          <p:nvPr/>
        </p:nvPicPr>
        <p:blipFill rotWithShape="1">
          <a:blip r:embed="rId6">
            <a:extLst>
              <a:ext uri="{28A0092B-C50C-407E-A947-70E740481C1C}">
                <a14:useLocalDpi xmlns:a14="http://schemas.microsoft.com/office/drawing/2010/main" val="0"/>
              </a:ext>
            </a:extLst>
          </a:blip>
          <a:srcRect b="4615"/>
          <a:stretch/>
        </p:blipFill>
        <p:spPr>
          <a:xfrm>
            <a:off x="1947456" y="3303227"/>
            <a:ext cx="1609498" cy="1018878"/>
          </a:xfrm>
          <a:prstGeom prst="rect">
            <a:avLst/>
          </a:prstGeom>
          <a:ln w="3175">
            <a:solidFill>
              <a:schemeClr val="bg1">
                <a:lumMod val="65000"/>
              </a:schemeClr>
            </a:solidFill>
          </a:ln>
        </p:spPr>
      </p:pic>
    </p:spTree>
    <p:extLst>
      <p:ext uri="{BB962C8B-B14F-4D97-AF65-F5344CB8AC3E}">
        <p14:creationId xmlns:p14="http://schemas.microsoft.com/office/powerpoint/2010/main" val="37149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16" name="Image 15" descr="Une image contenant fleur, fruit, extérieur, bâtiment&#10;&#10;Description générée automatiquement">
            <a:extLst>
              <a:ext uri="{FF2B5EF4-FFF2-40B4-BE49-F238E27FC236}">
                <a16:creationId xmlns:a16="http://schemas.microsoft.com/office/drawing/2014/main" id="{BCE50134-734E-43AA-A23A-933C6BA13F06}"/>
              </a:ext>
            </a:extLst>
          </p:cNvPr>
          <p:cNvPicPr>
            <a:picLocks noChangeAspect="1"/>
          </p:cNvPicPr>
          <p:nvPr/>
        </p:nvPicPr>
        <p:blipFill rotWithShape="1">
          <a:blip r:embed="rId4">
            <a:extLst>
              <a:ext uri="{28A0092B-C50C-407E-A947-70E740481C1C}">
                <a14:useLocalDpi xmlns:a14="http://schemas.microsoft.com/office/drawing/2010/main" val="0"/>
              </a:ext>
            </a:extLst>
          </a:blip>
          <a:srcRect t="16627" b="32535"/>
          <a:stretch/>
        </p:blipFill>
        <p:spPr>
          <a:xfrm>
            <a:off x="197810" y="3306832"/>
            <a:ext cx="1609498" cy="1018877"/>
          </a:xfrm>
          <a:prstGeom prst="rect">
            <a:avLst/>
          </a:prstGeom>
        </p:spPr>
      </p:pic>
      <p:pic>
        <p:nvPicPr>
          <p:cNvPr id="3" name="Image 2" descr="Une image contenant arbre, extérieur, feuille, vert&#10;&#10;Description générée automatiquement">
            <a:extLst>
              <a:ext uri="{FF2B5EF4-FFF2-40B4-BE49-F238E27FC236}">
                <a16:creationId xmlns:a16="http://schemas.microsoft.com/office/drawing/2014/main" id="{70DF6724-6C2A-4134-B616-9AB89098435D}"/>
              </a:ext>
            </a:extLst>
          </p:cNvPr>
          <p:cNvPicPr>
            <a:picLocks noChangeAspect="1"/>
          </p:cNvPicPr>
          <p:nvPr/>
        </p:nvPicPr>
        <p:blipFill rotWithShape="1">
          <a:blip r:embed="rId5">
            <a:extLst>
              <a:ext uri="{28A0092B-C50C-407E-A947-70E740481C1C}">
                <a14:useLocalDpi xmlns:a14="http://schemas.microsoft.com/office/drawing/2010/main" val="0"/>
              </a:ext>
            </a:extLst>
          </a:blip>
          <a:srcRect l="2395" t="3823" b="21941"/>
          <a:stretch/>
        </p:blipFill>
        <p:spPr>
          <a:xfrm>
            <a:off x="194773" y="1251264"/>
            <a:ext cx="3359144" cy="1916116"/>
          </a:xfrm>
          <a:prstGeom prst="rect">
            <a:avLst/>
          </a:prstGeom>
        </p:spPr>
      </p:pic>
      <p:pic>
        <p:nvPicPr>
          <p:cNvPr id="6" name="Image 5" descr="Une image contenant fruit&#10;&#10;Description générée automatiquement">
            <a:extLst>
              <a:ext uri="{FF2B5EF4-FFF2-40B4-BE49-F238E27FC236}">
                <a16:creationId xmlns:a16="http://schemas.microsoft.com/office/drawing/2014/main" id="{F2AE38DF-9622-477C-A618-06AB86455CD4}"/>
              </a:ext>
            </a:extLst>
          </p:cNvPr>
          <p:cNvPicPr>
            <a:picLocks noChangeAspect="1"/>
          </p:cNvPicPr>
          <p:nvPr/>
        </p:nvPicPr>
        <p:blipFill rotWithShape="1">
          <a:blip r:embed="rId6">
            <a:extLst>
              <a:ext uri="{28A0092B-C50C-407E-A947-70E740481C1C}">
                <a14:useLocalDpi xmlns:a14="http://schemas.microsoft.com/office/drawing/2010/main" val="0"/>
              </a:ext>
            </a:extLst>
          </a:blip>
          <a:srcRect b="4218"/>
          <a:stretch/>
        </p:blipFill>
        <p:spPr>
          <a:xfrm>
            <a:off x="197809" y="3294494"/>
            <a:ext cx="1612447" cy="1031215"/>
          </a:xfrm>
          <a:prstGeom prst="rect">
            <a:avLst/>
          </a:prstGeom>
        </p:spPr>
      </p:pic>
      <p:pic>
        <p:nvPicPr>
          <p:cNvPr id="10" name="Image 9" descr="Une image contenant alimentation&#10;&#10;Description générée automatiquement">
            <a:extLst>
              <a:ext uri="{FF2B5EF4-FFF2-40B4-BE49-F238E27FC236}">
                <a16:creationId xmlns:a16="http://schemas.microsoft.com/office/drawing/2014/main" id="{634838A1-9196-4C24-BA23-566AD63E2115}"/>
              </a:ext>
            </a:extLst>
          </p:cNvPr>
          <p:cNvPicPr>
            <a:picLocks noChangeAspect="1"/>
          </p:cNvPicPr>
          <p:nvPr/>
        </p:nvPicPr>
        <p:blipFill rotWithShape="1">
          <a:blip r:embed="rId7">
            <a:extLst>
              <a:ext uri="{28A0092B-C50C-407E-A947-70E740481C1C}">
                <a14:useLocalDpi xmlns:a14="http://schemas.microsoft.com/office/drawing/2010/main" val="0"/>
              </a:ext>
            </a:extLst>
          </a:blip>
          <a:srcRect l="6048" b="10313"/>
          <a:stretch/>
        </p:blipFill>
        <p:spPr>
          <a:xfrm>
            <a:off x="1963107" y="3294493"/>
            <a:ext cx="1590810" cy="1031215"/>
          </a:xfrm>
          <a:prstGeom prst="rect">
            <a:avLst/>
          </a:prstGeom>
        </p:spPr>
      </p:pic>
      <p:sp>
        <p:nvSpPr>
          <p:cNvPr id="14" name="ZoneTexte 13">
            <a:extLst>
              <a:ext uri="{FF2B5EF4-FFF2-40B4-BE49-F238E27FC236}">
                <a16:creationId xmlns:a16="http://schemas.microsoft.com/office/drawing/2014/main" id="{79E95211-45B4-4B19-9AB7-52FB2F546121}"/>
              </a:ext>
            </a:extLst>
          </p:cNvPr>
          <p:cNvSpPr txBox="1"/>
          <p:nvPr/>
        </p:nvSpPr>
        <p:spPr>
          <a:xfrm>
            <a:off x="3883545" y="1251264"/>
            <a:ext cx="3359145" cy="2908489"/>
          </a:xfrm>
          <a:prstGeom prst="rect">
            <a:avLst/>
          </a:prstGeom>
          <a:solidFill>
            <a:schemeClr val="bg1">
              <a:lumMod val="95000"/>
            </a:schemeClr>
          </a:solidFill>
        </p:spPr>
        <p:txBody>
          <a:bodyPr wrap="square" rtlCol="0">
            <a:spAutoFit/>
          </a:bodyPr>
          <a:lstStyle/>
          <a:p>
            <a:r>
              <a:rPr lang="fr-FR" sz="2000" dirty="0">
                <a:latin typeface="Brandon Grotesque Regular" panose="020B0503020203060202" pitchFamily="34" charset="0"/>
              </a:rPr>
              <a:t>Certains organismes nuisibles ne sont pas présent dans la région OEPP et il est important d’éviter leur introduction.</a:t>
            </a:r>
          </a:p>
          <a:p>
            <a:endParaRPr lang="fr-FR" sz="2000" dirty="0">
              <a:latin typeface="Brandon Grotesque Regular" panose="020B0503020203060202" pitchFamily="34" charset="0"/>
            </a:endParaRPr>
          </a:p>
          <a:p>
            <a:endParaRPr lang="fr-FR" sz="2000" dirty="0">
              <a:latin typeface="Brandon Grotesque Regular" panose="020B0503020203060202" pitchFamily="34" charset="0"/>
            </a:endParaRPr>
          </a:p>
          <a:p>
            <a:endParaRPr lang="fr-FR" sz="1000" dirty="0">
              <a:latin typeface="Brandon Grotesque Regular" panose="020B0503020203060202" pitchFamily="34" charset="0"/>
            </a:endParaRPr>
          </a:p>
          <a:p>
            <a:pPr>
              <a:spcBef>
                <a:spcPts val="600"/>
              </a:spcBef>
            </a:pPr>
            <a:r>
              <a:rPr lang="fr-FR" sz="1200" dirty="0">
                <a:latin typeface="Brandon Grotesque Regular" panose="020B0503020203060202" pitchFamily="34" charset="0"/>
              </a:rPr>
              <a:t>Photos:  A.S. Roy (citronnier sain), D. Del </a:t>
            </a:r>
            <a:r>
              <a:rPr lang="fr-FR" sz="1200" dirty="0" err="1">
                <a:latin typeface="Brandon Grotesque Regular" panose="020B0503020203060202" pitchFamily="34" charset="0"/>
              </a:rPr>
              <a:t>Nista</a:t>
            </a:r>
            <a:r>
              <a:rPr lang="fr-FR" sz="1200" dirty="0">
                <a:latin typeface="Brandon Grotesque Regular" panose="020B0503020203060202" pitchFamily="34" charset="0"/>
              </a:rPr>
              <a:t> (chancre citrique causé par </a:t>
            </a:r>
            <a:r>
              <a:rPr lang="fr-FR" sz="1200" i="1" dirty="0">
                <a:latin typeface="Brandon Grotesque Regular" panose="020B0503020203060202" pitchFamily="34" charset="0"/>
              </a:rPr>
              <a:t>Xanthomonas </a:t>
            </a:r>
            <a:r>
              <a:rPr lang="fr-FR" sz="1200" i="1" dirty="0" err="1">
                <a:latin typeface="Brandon Grotesque Regular" panose="020B0503020203060202" pitchFamily="34" charset="0"/>
              </a:rPr>
              <a:t>citri</a:t>
            </a:r>
            <a:r>
              <a:rPr lang="fr-FR" sz="1200" i="1" dirty="0">
                <a:latin typeface="Brandon Grotesque Regular" panose="020B0503020203060202" pitchFamily="34" charset="0"/>
              </a:rPr>
              <a:t> </a:t>
            </a:r>
            <a:r>
              <a:rPr lang="fr-FR" sz="1200" dirty="0" err="1">
                <a:latin typeface="Brandon Grotesque Regular" panose="020B0503020203060202" pitchFamily="34" charset="0"/>
              </a:rPr>
              <a:t>subsp</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citri</a:t>
            </a:r>
            <a:r>
              <a:rPr lang="fr-FR" sz="1200" dirty="0">
                <a:latin typeface="Brandon Grotesque Regular" panose="020B0503020203060202" pitchFamily="34" charset="0"/>
              </a:rPr>
              <a:t>), D.G. Hall (psylle asiatique des agrumes, </a:t>
            </a:r>
            <a:r>
              <a:rPr lang="fr-FR" sz="1200" i="1" dirty="0" err="1">
                <a:latin typeface="Brandon Grotesque Regular" panose="020B0503020203060202" pitchFamily="34" charset="0"/>
              </a:rPr>
              <a:t>Diaphorina</a:t>
            </a:r>
            <a:r>
              <a:rPr lang="fr-FR" sz="1200" i="1" dirty="0">
                <a:latin typeface="Brandon Grotesque Regular" panose="020B0503020203060202" pitchFamily="34" charset="0"/>
              </a:rPr>
              <a:t> </a:t>
            </a:r>
            <a:r>
              <a:rPr lang="fr-FR" sz="1200" i="1" dirty="0" err="1">
                <a:latin typeface="Brandon Grotesque Regular" panose="020B0503020203060202" pitchFamily="34" charset="0"/>
              </a:rPr>
              <a:t>citri</a:t>
            </a:r>
            <a:r>
              <a:rPr lang="fr-FR" sz="1200" dirty="0">
                <a:latin typeface="Brandon Grotesque Regular" panose="020B0503020203060202" pitchFamily="34" charset="0"/>
              </a:rPr>
              <a:t>).</a:t>
            </a:r>
          </a:p>
        </p:txBody>
      </p:sp>
    </p:spTree>
    <p:extLst>
      <p:ext uri="{BB962C8B-B14F-4D97-AF65-F5344CB8AC3E}">
        <p14:creationId xmlns:p14="http://schemas.microsoft.com/office/powerpoint/2010/main" val="336664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4F2ED9-BA82-412B-BA05-A17D9A73D7F7}"/>
              </a:ext>
            </a:extLst>
          </p:cNvPr>
          <p:cNvSpPr txBox="1"/>
          <p:nvPr/>
        </p:nvSpPr>
        <p:spPr>
          <a:xfrm>
            <a:off x="0" y="276667"/>
            <a:ext cx="7559676" cy="923330"/>
          </a:xfrm>
          <a:prstGeom prst="rect">
            <a:avLst/>
          </a:prstGeom>
          <a:solidFill>
            <a:schemeClr val="bg1">
              <a:lumMod val="95000"/>
            </a:schemeClr>
          </a:solidFill>
        </p:spPr>
        <p:txBody>
          <a:bodyPr wrap="square" lIns="468000" rIns="468000" rtlCol="0">
            <a:spAutoFit/>
          </a:bodyPr>
          <a:lstStyle/>
          <a:p>
            <a:pPr marL="177800" algn="just">
              <a:spcBef>
                <a:spcPts val="600"/>
              </a:spcBef>
            </a:pPr>
            <a:r>
              <a:rPr lang="fr-FR" b="1" dirty="0">
                <a:latin typeface="Brandon Grotesque Regular" panose="020B0503020203060202" pitchFamily="34" charset="0"/>
              </a:rPr>
              <a:t>Mission</a:t>
            </a:r>
            <a:r>
              <a:rPr lang="fr-FR" dirty="0">
                <a:latin typeface="Brandon Grotesque Regular" panose="020B0503020203060202" pitchFamily="34" charset="0"/>
              </a:rPr>
              <a:t>: Développer des stratégies internationales pour lutter contre l’introduction et la dissémination des organismes nuisibles aux végétaux dans les milieux agricoles, forestiers et naturels.</a:t>
            </a:r>
          </a:p>
        </p:txBody>
      </p:sp>
      <p:pic>
        <p:nvPicPr>
          <p:cNvPr id="4" name="Image 3" descr="Une image contenant extérieur, plante, herbe, arbre&#10;&#10;Description générée automatiquement">
            <a:extLst>
              <a:ext uri="{FF2B5EF4-FFF2-40B4-BE49-F238E27FC236}">
                <a16:creationId xmlns:a16="http://schemas.microsoft.com/office/drawing/2014/main" id="{4060105C-B60E-4B2B-BFE3-7AB1FFC2B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619" y="3371383"/>
            <a:ext cx="2521863" cy="1679600"/>
          </a:xfrm>
          <a:prstGeom prst="rect">
            <a:avLst/>
          </a:prstGeom>
        </p:spPr>
      </p:pic>
      <p:pic>
        <p:nvPicPr>
          <p:cNvPr id="6" name="Image 5" descr="Une image contenant fruit, alimentation, table, assis&#10;&#10;Description générée automatiquement">
            <a:extLst>
              <a:ext uri="{FF2B5EF4-FFF2-40B4-BE49-F238E27FC236}">
                <a16:creationId xmlns:a16="http://schemas.microsoft.com/office/drawing/2014/main" id="{063B23E8-70D6-40B3-97F6-488E49FBF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94" y="2845022"/>
            <a:ext cx="1654875" cy="2205961"/>
          </a:xfrm>
          <a:prstGeom prst="rect">
            <a:avLst/>
          </a:prstGeom>
        </p:spPr>
      </p:pic>
      <p:pic>
        <p:nvPicPr>
          <p:cNvPr id="8" name="Image 7" descr="Une image contenant animal&#10;&#10;Description générée automatiquement">
            <a:extLst>
              <a:ext uri="{FF2B5EF4-FFF2-40B4-BE49-F238E27FC236}">
                <a16:creationId xmlns:a16="http://schemas.microsoft.com/office/drawing/2014/main" id="{41222F15-B351-4670-A5D1-AE6C39E8C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894" y="3371383"/>
            <a:ext cx="2052399" cy="1679600"/>
          </a:xfrm>
          <a:prstGeom prst="rect">
            <a:avLst/>
          </a:prstGeom>
        </p:spPr>
      </p:pic>
      <p:pic>
        <p:nvPicPr>
          <p:cNvPr id="10" name="Image 9" descr="Une image contenant animal, assis, table, petit&#10;&#10;Description générée automatiquement">
            <a:extLst>
              <a:ext uri="{FF2B5EF4-FFF2-40B4-BE49-F238E27FC236}">
                <a16:creationId xmlns:a16="http://schemas.microsoft.com/office/drawing/2014/main" id="{0D30BDF0-7A85-4E4F-8FA6-6A5DBC441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480" y="1573617"/>
            <a:ext cx="2521864" cy="1679601"/>
          </a:xfrm>
          <a:prstGeom prst="rect">
            <a:avLst/>
          </a:prstGeom>
        </p:spPr>
      </p:pic>
      <p:pic>
        <p:nvPicPr>
          <p:cNvPr id="12" name="Image 11" descr="Une image contenant fleur, fruit, table, alimentation&#10;&#10;Description générée automatiquement">
            <a:extLst>
              <a:ext uri="{FF2B5EF4-FFF2-40B4-BE49-F238E27FC236}">
                <a16:creationId xmlns:a16="http://schemas.microsoft.com/office/drawing/2014/main" id="{BA8BE217-2B28-403F-87AF-0339370D1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3256" y="1318162"/>
            <a:ext cx="1517226" cy="1935056"/>
          </a:xfrm>
          <a:prstGeom prst="rect">
            <a:avLst/>
          </a:prstGeom>
        </p:spPr>
      </p:pic>
      <p:pic>
        <p:nvPicPr>
          <p:cNvPr id="14" name="Image 13" descr="Une image contenant intérieur, animal, alimentation, assis&#10;&#10;Description générée automatiquement">
            <a:extLst>
              <a:ext uri="{FF2B5EF4-FFF2-40B4-BE49-F238E27FC236}">
                <a16:creationId xmlns:a16="http://schemas.microsoft.com/office/drawing/2014/main" id="{E8EEC79D-945D-42FE-9B90-B6CF23ECBE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965" y="1573617"/>
            <a:ext cx="1645604" cy="1118497"/>
          </a:xfrm>
          <a:prstGeom prst="rect">
            <a:avLst/>
          </a:prstGeom>
        </p:spPr>
      </p:pic>
      <p:pic>
        <p:nvPicPr>
          <p:cNvPr id="3" name="Image 2">
            <a:extLst>
              <a:ext uri="{FF2B5EF4-FFF2-40B4-BE49-F238E27FC236}">
                <a16:creationId xmlns:a16="http://schemas.microsoft.com/office/drawing/2014/main" id="{C6D224E5-F0CD-497B-B8F7-87E168FC193E}"/>
              </a:ext>
            </a:extLst>
          </p:cNvPr>
          <p:cNvPicPr>
            <a:picLocks noChangeAspect="1"/>
          </p:cNvPicPr>
          <p:nvPr/>
        </p:nvPicPr>
        <p:blipFill>
          <a:blip r:embed="rId8"/>
          <a:stretch>
            <a:fillRect/>
          </a:stretch>
        </p:blipFill>
        <p:spPr>
          <a:xfrm>
            <a:off x="71910" y="74522"/>
            <a:ext cx="512108" cy="542591"/>
          </a:xfrm>
          <a:prstGeom prst="rect">
            <a:avLst/>
          </a:prstGeom>
        </p:spPr>
      </p:pic>
    </p:spTree>
    <p:extLst>
      <p:ext uri="{BB962C8B-B14F-4D97-AF65-F5344CB8AC3E}">
        <p14:creationId xmlns:p14="http://schemas.microsoft.com/office/powerpoint/2010/main" val="1511742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34AF88E6-5E48-4C46-BCD6-5B8EF69BD1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4189413" y="4531533"/>
            <a:ext cx="1589183" cy="476889"/>
          </a:xfrm>
        </p:spPr>
      </p:pic>
      <p:pic>
        <p:nvPicPr>
          <p:cNvPr id="15" name="Image 14">
            <a:extLst>
              <a:ext uri="{FF2B5EF4-FFF2-40B4-BE49-F238E27FC236}">
                <a16:creationId xmlns:a16="http://schemas.microsoft.com/office/drawing/2014/main" id="{8255E8C9-46DD-4E14-92C7-C24A8E2C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17" name="Connecteur droit 16">
            <a:extLst>
              <a:ext uri="{FF2B5EF4-FFF2-40B4-BE49-F238E27FC236}">
                <a16:creationId xmlns:a16="http://schemas.microsoft.com/office/drawing/2014/main" id="{88848EAF-1DB8-45D4-8A08-1B8E5539DA3A}"/>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3DA577DA-1AC4-4BD1-AF7F-D55319ACB53A}"/>
              </a:ext>
            </a:extLst>
          </p:cNvPr>
          <p:cNvSpPr txBox="1"/>
          <p:nvPr/>
        </p:nvSpPr>
        <p:spPr>
          <a:xfrm>
            <a:off x="3883546" y="1244962"/>
            <a:ext cx="3359145" cy="3077766"/>
          </a:xfrm>
          <a:prstGeom prst="rect">
            <a:avLst/>
          </a:prstGeom>
          <a:solidFill>
            <a:schemeClr val="bg1">
              <a:lumMod val="95000"/>
            </a:schemeClr>
          </a:solidFill>
        </p:spPr>
        <p:txBody>
          <a:bodyPr wrap="square" rtlCol="0">
            <a:spAutoFit/>
          </a:bodyPr>
          <a:lstStyle/>
          <a:p>
            <a:r>
              <a:rPr lang="fr-FR" sz="2400">
                <a:latin typeface="Brandon Grotesque Regular" panose="020B0503020203060202" pitchFamily="34" charset="0"/>
              </a:rPr>
              <a:t>Les plantes sont belles et utiles aux animaux comme aux hommes.</a:t>
            </a:r>
          </a:p>
          <a:p>
            <a:pPr>
              <a:spcBef>
                <a:spcPts val="600"/>
              </a:spcBef>
            </a:pPr>
            <a:r>
              <a:rPr lang="fr-FR" sz="2400">
                <a:latin typeface="Brandon Grotesque Regular" panose="020B0503020203060202" pitchFamily="34" charset="0"/>
              </a:rPr>
              <a:t>Protéger les végétaux, Protéger la vie !</a:t>
            </a:r>
          </a:p>
          <a:p>
            <a:endParaRPr lang="fr-FR" sz="1600">
              <a:latin typeface="Brandon Grotesque Regular" panose="020B0503020203060202" pitchFamily="34" charset="0"/>
            </a:endParaRPr>
          </a:p>
          <a:p>
            <a:pPr>
              <a:spcBef>
                <a:spcPts val="600"/>
              </a:spcBef>
            </a:pPr>
            <a:r>
              <a:rPr lang="fr-FR" sz="1200">
                <a:latin typeface="Brandon Grotesque Regular" panose="020B0503020203060202" pitchFamily="34" charset="0"/>
              </a:rPr>
              <a:t>Photos: Ilya Mityushev (</a:t>
            </a:r>
            <a:r>
              <a:rPr lang="fr-FR" sz="1200" i="1">
                <a:latin typeface="Brandon Grotesque Regular" panose="020B0503020203060202" pitchFamily="34" charset="0"/>
              </a:rPr>
              <a:t>Hemaris tityus</a:t>
            </a:r>
            <a:r>
              <a:rPr lang="fr-FR" sz="1200">
                <a:latin typeface="Brandon Grotesque Regular" panose="020B0503020203060202" pitchFamily="34" charset="0"/>
              </a:rPr>
              <a:t> visitant des fleurs), Anne-Sophie Roy (oiseau au repos sur </a:t>
            </a:r>
            <a:r>
              <a:rPr lang="fr-FR" sz="1200" i="1">
                <a:latin typeface="Brandon Grotesque Regular" panose="020B0503020203060202" pitchFamily="34" charset="0"/>
              </a:rPr>
              <a:t>Victoria amazonica</a:t>
            </a:r>
            <a:r>
              <a:rPr lang="fr-FR" sz="1200">
                <a:latin typeface="Brandon Grotesque Regular" panose="020B0503020203060202" pitchFamily="34" charset="0"/>
              </a:rPr>
              <a:t>), Martiño Rivas de Castro (fleurs de pomme de terre).</a:t>
            </a:r>
          </a:p>
        </p:txBody>
      </p:sp>
      <p:pic>
        <p:nvPicPr>
          <p:cNvPr id="3" name="Image 2" descr="Une image contenant extérieur, arbre, fleur, plante&#10;&#10;Description générée automatiquement">
            <a:extLst>
              <a:ext uri="{FF2B5EF4-FFF2-40B4-BE49-F238E27FC236}">
                <a16:creationId xmlns:a16="http://schemas.microsoft.com/office/drawing/2014/main" id="{CCAC89F8-1C49-4A5A-9E2A-13CF8B6DFBB7}"/>
              </a:ext>
            </a:extLst>
          </p:cNvPr>
          <p:cNvPicPr>
            <a:picLocks noChangeAspect="1"/>
          </p:cNvPicPr>
          <p:nvPr/>
        </p:nvPicPr>
        <p:blipFill rotWithShape="1">
          <a:blip r:embed="rId4">
            <a:extLst>
              <a:ext uri="{28A0092B-C50C-407E-A947-70E740481C1C}">
                <a14:useLocalDpi xmlns:a14="http://schemas.microsoft.com/office/drawing/2010/main" val="0"/>
              </a:ext>
            </a:extLst>
          </a:blip>
          <a:srcRect l="1420" t="4246" r="1173" b="17200"/>
          <a:stretch/>
        </p:blipFill>
        <p:spPr>
          <a:xfrm>
            <a:off x="197810" y="1244962"/>
            <a:ext cx="3359145" cy="1934756"/>
          </a:xfrm>
          <a:prstGeom prst="rect">
            <a:avLst/>
          </a:prstGeom>
        </p:spPr>
      </p:pic>
      <p:pic>
        <p:nvPicPr>
          <p:cNvPr id="6" name="Image 5" descr="Une image contenant plante, fleur, extérieur, herbe&#10;&#10;Description générée automatiquement">
            <a:extLst>
              <a:ext uri="{FF2B5EF4-FFF2-40B4-BE49-F238E27FC236}">
                <a16:creationId xmlns:a16="http://schemas.microsoft.com/office/drawing/2014/main" id="{7252BF1D-BCF2-440F-A69D-622B838B9370}"/>
              </a:ext>
            </a:extLst>
          </p:cNvPr>
          <p:cNvPicPr>
            <a:picLocks noChangeAspect="1"/>
          </p:cNvPicPr>
          <p:nvPr/>
        </p:nvPicPr>
        <p:blipFill rotWithShape="1">
          <a:blip r:embed="rId5">
            <a:extLst>
              <a:ext uri="{28A0092B-C50C-407E-A947-70E740481C1C}">
                <a14:useLocalDpi xmlns:a14="http://schemas.microsoft.com/office/drawing/2010/main" val="0"/>
              </a:ext>
            </a:extLst>
          </a:blip>
          <a:srcRect t="4600" b="10167"/>
          <a:stretch/>
        </p:blipFill>
        <p:spPr>
          <a:xfrm>
            <a:off x="1963107" y="3306831"/>
            <a:ext cx="1593848" cy="1018878"/>
          </a:xfrm>
          <a:prstGeom prst="rect">
            <a:avLst/>
          </a:prstGeom>
        </p:spPr>
      </p:pic>
      <p:pic>
        <p:nvPicPr>
          <p:cNvPr id="10" name="Image 9" descr="Une image contenant eau, table, gâteau, assis&#10;&#10;Description générée automatiquement">
            <a:extLst>
              <a:ext uri="{FF2B5EF4-FFF2-40B4-BE49-F238E27FC236}">
                <a16:creationId xmlns:a16="http://schemas.microsoft.com/office/drawing/2014/main" id="{F603839B-5EC2-43EC-AF05-08229E3B548F}"/>
              </a:ext>
            </a:extLst>
          </p:cNvPr>
          <p:cNvPicPr>
            <a:picLocks noChangeAspect="1"/>
          </p:cNvPicPr>
          <p:nvPr/>
        </p:nvPicPr>
        <p:blipFill rotWithShape="1">
          <a:blip r:embed="rId6">
            <a:extLst>
              <a:ext uri="{28A0092B-C50C-407E-A947-70E740481C1C}">
                <a14:useLocalDpi xmlns:a14="http://schemas.microsoft.com/office/drawing/2010/main" val="0"/>
              </a:ext>
            </a:extLst>
          </a:blip>
          <a:srcRect b="15595"/>
          <a:stretch/>
        </p:blipFill>
        <p:spPr>
          <a:xfrm>
            <a:off x="197810" y="3306831"/>
            <a:ext cx="1609498" cy="1018877"/>
          </a:xfrm>
          <a:prstGeom prst="rect">
            <a:avLst/>
          </a:prstGeom>
        </p:spPr>
      </p:pic>
    </p:spTree>
    <p:extLst>
      <p:ext uri="{BB962C8B-B14F-4D97-AF65-F5344CB8AC3E}">
        <p14:creationId xmlns:p14="http://schemas.microsoft.com/office/powerpoint/2010/main" val="2670026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DBC132-69D8-4258-9907-23F6BBB51067}"/>
              </a:ext>
            </a:extLst>
          </p:cNvPr>
          <p:cNvSpPr>
            <a:spLocks noGrp="1"/>
          </p:cNvSpPr>
          <p:nvPr>
            <p:ph sz="half" idx="1"/>
          </p:nvPr>
        </p:nvSpPr>
        <p:spPr>
          <a:xfrm>
            <a:off x="2961249" y="728924"/>
            <a:ext cx="4037421" cy="3081556"/>
          </a:xfrm>
        </p:spPr>
        <p:txBody>
          <a:bodyPr/>
          <a:lstStyle/>
          <a:p>
            <a:pPr marL="0" lvl="0" indent="0" algn="r" defTabSz="457200">
              <a:lnSpc>
                <a:spcPct val="100000"/>
              </a:lnSpc>
              <a:spcBef>
                <a:spcPts val="0"/>
              </a:spcBef>
              <a:buNone/>
            </a:pPr>
            <a:r>
              <a:rPr lang="en-GB" sz="2400" cap="all" dirty="0">
                <a:solidFill>
                  <a:prstClr val="black"/>
                </a:solidFill>
                <a:latin typeface="Brandon Grotesque Regular" panose="020B0503020203060202" pitchFamily="34" charset="0"/>
              </a:rPr>
              <a:t>Protecting plants,</a:t>
            </a:r>
            <a:br>
              <a:rPr lang="en-GB" sz="2400" cap="all" dirty="0">
                <a:solidFill>
                  <a:prstClr val="black"/>
                </a:solidFill>
                <a:latin typeface="Brandon Grotesque Regular" panose="020B0503020203060202" pitchFamily="34" charset="0"/>
              </a:rPr>
            </a:br>
            <a:r>
              <a:rPr lang="en-GB" sz="2400" cap="all" dirty="0">
                <a:solidFill>
                  <a:prstClr val="black"/>
                </a:solidFill>
                <a:latin typeface="Brandon Grotesque Regular" panose="020B0503020203060202" pitchFamily="34" charset="0"/>
              </a:rPr>
              <a:t>protecting life</a:t>
            </a:r>
          </a:p>
          <a:p>
            <a:pPr marL="0" lvl="0" indent="0" algn="r" defTabSz="457200">
              <a:lnSpc>
                <a:spcPct val="100000"/>
              </a:lnSpc>
              <a:spcBef>
                <a:spcPts val="0"/>
              </a:spcBef>
              <a:buNone/>
            </a:pPr>
            <a:endParaRPr lang="en-GB" sz="2400" cap="all" dirty="0">
              <a:solidFill>
                <a:prstClr val="black"/>
              </a:solidFill>
              <a:latin typeface="Brandon Grotesque Regular" panose="020B0503020203060202" pitchFamily="34" charset="0"/>
            </a:endParaRPr>
          </a:p>
          <a:p>
            <a:pPr marL="0" lvl="0" indent="0" algn="r" defTabSz="457200">
              <a:lnSpc>
                <a:spcPct val="100000"/>
              </a:lnSpc>
              <a:spcBef>
                <a:spcPts val="0"/>
              </a:spcBef>
              <a:buNone/>
            </a:pPr>
            <a:r>
              <a:rPr lang="en-GB" sz="2400" cap="all" dirty="0">
                <a:solidFill>
                  <a:prstClr val="black"/>
                </a:solidFill>
                <a:latin typeface="Brandon Grotesque Regular" panose="020B0503020203060202" pitchFamily="34" charset="0"/>
              </a:rPr>
              <a:t>PROTÉGER LES VÉGÉTAUX,</a:t>
            </a:r>
            <a:br>
              <a:rPr lang="en-GB" sz="2400" cap="all" dirty="0">
                <a:solidFill>
                  <a:prstClr val="black"/>
                </a:solidFill>
                <a:latin typeface="Brandon Grotesque Regular" panose="020B0503020203060202" pitchFamily="34" charset="0"/>
              </a:rPr>
            </a:br>
            <a:r>
              <a:rPr lang="en-GB" sz="2400" cap="all" dirty="0">
                <a:solidFill>
                  <a:prstClr val="black"/>
                </a:solidFill>
                <a:latin typeface="Brandon Grotesque Regular" panose="020B0503020203060202" pitchFamily="34" charset="0"/>
              </a:rPr>
              <a:t>PROTÉGER LA VIE</a:t>
            </a:r>
          </a:p>
          <a:p>
            <a:pPr marL="0" lvl="0" indent="0" algn="r" defTabSz="457200">
              <a:lnSpc>
                <a:spcPct val="100000"/>
              </a:lnSpc>
              <a:spcBef>
                <a:spcPts val="0"/>
              </a:spcBef>
              <a:buNone/>
            </a:pPr>
            <a:endParaRPr lang="en-GB" sz="2400" cap="all" dirty="0">
              <a:solidFill>
                <a:prstClr val="black"/>
              </a:solidFill>
              <a:latin typeface="Brandon Grotesque Regular" panose="020B0503020203060202" pitchFamily="34" charset="0"/>
            </a:endParaRPr>
          </a:p>
          <a:p>
            <a:pPr marL="0" lvl="0" indent="0" algn="r" defTabSz="457200">
              <a:lnSpc>
                <a:spcPct val="100000"/>
              </a:lnSpc>
              <a:spcBef>
                <a:spcPts val="0"/>
              </a:spcBef>
              <a:buNone/>
            </a:pPr>
            <a:r>
              <a:rPr lang="az-Cyrl-AZ"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З</a:t>
            </a:r>
            <a:r>
              <a:rPr lang="el-GR"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Α</a:t>
            </a:r>
            <a:r>
              <a:rPr lang="az-Cyrl-AZ"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ЩИТИМ</a:t>
            </a:r>
            <a:r>
              <a:rPr lang="fr-FR"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az-Cyrl-AZ"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РАСТЕНИЯ</a:t>
            </a:r>
            <a:r>
              <a:rPr lang="fr-FR"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br>
              <a:rPr lang="fr-FR"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az-Cyrl-AZ"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СОХРАНИМ</a:t>
            </a:r>
            <a:r>
              <a:rPr lang="fr-FR"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az-Cyrl-AZ" sz="2400" cap="all" dirty="0">
                <a:solidFill>
                  <a:prstClr val="black"/>
                </a:solidFill>
                <a:latin typeface="Open Sans" panose="020B0606030504020204" pitchFamily="34" charset="0"/>
                <a:ea typeface="Open Sans" panose="020B0606030504020204" pitchFamily="34" charset="0"/>
                <a:cs typeface="Open Sans" panose="020B0606030504020204" pitchFamily="34" charset="0"/>
              </a:rPr>
              <a:t>ЖИЗНЬ</a:t>
            </a:r>
            <a:endParaRPr lang="en-GB" sz="2400" cap="all" dirty="0">
              <a:solidFill>
                <a:prstClr val="black"/>
              </a:solidFill>
              <a:latin typeface="Brandon Grotesque Regular" panose="020B0503020203060202" pitchFamily="34" charset="0"/>
            </a:endParaRPr>
          </a:p>
          <a:p>
            <a:pPr marL="0" indent="0">
              <a:buNone/>
            </a:pPr>
            <a:endParaRPr lang="fr-FR" dirty="0"/>
          </a:p>
        </p:txBody>
      </p:sp>
      <p:pic>
        <p:nvPicPr>
          <p:cNvPr id="4" name="Espace réservé du contenu 11">
            <a:extLst>
              <a:ext uri="{FF2B5EF4-FFF2-40B4-BE49-F238E27FC236}">
                <a16:creationId xmlns:a16="http://schemas.microsoft.com/office/drawing/2014/main" id="{00559590-004B-4EE9-8D8F-CE7CE18D81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9413" y="4531533"/>
            <a:ext cx="1589183" cy="476889"/>
          </a:xfrm>
          <a:prstGeom prst="rect">
            <a:avLst/>
          </a:prstGeom>
        </p:spPr>
      </p:pic>
      <p:pic>
        <p:nvPicPr>
          <p:cNvPr id="5" name="Image 4">
            <a:extLst>
              <a:ext uri="{FF2B5EF4-FFF2-40B4-BE49-F238E27FC236}">
                <a16:creationId xmlns:a16="http://schemas.microsoft.com/office/drawing/2014/main" id="{27B40069-6D27-4771-9E74-802F5A736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94" y="4548377"/>
            <a:ext cx="418903" cy="443200"/>
          </a:xfrm>
          <a:prstGeom prst="rect">
            <a:avLst/>
          </a:prstGeom>
        </p:spPr>
      </p:pic>
      <p:cxnSp>
        <p:nvCxnSpPr>
          <p:cNvPr id="6" name="Connecteur droit 5">
            <a:extLst>
              <a:ext uri="{FF2B5EF4-FFF2-40B4-BE49-F238E27FC236}">
                <a16:creationId xmlns:a16="http://schemas.microsoft.com/office/drawing/2014/main" id="{AF56AC67-36CD-4634-9AD7-EECF47E7489B}"/>
              </a:ext>
            </a:extLst>
          </p:cNvPr>
          <p:cNvCxnSpPr/>
          <p:nvPr/>
        </p:nvCxnSpPr>
        <p:spPr>
          <a:xfrm>
            <a:off x="6010275" y="4591050"/>
            <a:ext cx="0" cy="357856"/>
          </a:xfrm>
          <a:prstGeom prst="line">
            <a:avLst/>
          </a:prstGeom>
        </p:spPr>
        <p:style>
          <a:lnRef idx="1">
            <a:schemeClr val="dk1"/>
          </a:lnRef>
          <a:fillRef idx="0">
            <a:schemeClr val="dk1"/>
          </a:fillRef>
          <a:effectRef idx="0">
            <a:schemeClr val="dk1"/>
          </a:effectRef>
          <a:fontRef idx="minor">
            <a:schemeClr val="tx1"/>
          </a:fontRef>
        </p:style>
      </p:cxnSp>
      <p:pic>
        <p:nvPicPr>
          <p:cNvPr id="10" name="Image 9" descr="Une image contenant fleur, ciel, plante, extérieur&#10;&#10;Description générée automatiquement">
            <a:extLst>
              <a:ext uri="{FF2B5EF4-FFF2-40B4-BE49-F238E27FC236}">
                <a16:creationId xmlns:a16="http://schemas.microsoft.com/office/drawing/2014/main" id="{579B7C9A-C34C-4A7F-B964-854702CF6B9D}"/>
              </a:ext>
            </a:extLst>
          </p:cNvPr>
          <p:cNvPicPr>
            <a:picLocks noChangeAspect="1"/>
          </p:cNvPicPr>
          <p:nvPr/>
        </p:nvPicPr>
        <p:blipFill rotWithShape="1">
          <a:blip r:embed="rId4">
            <a:extLst>
              <a:ext uri="{28A0092B-C50C-407E-A947-70E740481C1C}">
                <a14:useLocalDpi xmlns:a14="http://schemas.microsoft.com/office/drawing/2010/main" val="0"/>
              </a:ext>
            </a:extLst>
          </a:blip>
          <a:srcRect l="26157" r="17962" b="3670"/>
          <a:stretch/>
        </p:blipFill>
        <p:spPr>
          <a:xfrm>
            <a:off x="521679" y="728924"/>
            <a:ext cx="2207891" cy="2854534"/>
          </a:xfrm>
          <a:prstGeom prst="rect">
            <a:avLst/>
          </a:prstGeom>
        </p:spPr>
      </p:pic>
      <p:sp>
        <p:nvSpPr>
          <p:cNvPr id="13" name="ZoneTexte 12">
            <a:extLst>
              <a:ext uri="{FF2B5EF4-FFF2-40B4-BE49-F238E27FC236}">
                <a16:creationId xmlns:a16="http://schemas.microsoft.com/office/drawing/2014/main" id="{79ADC04F-6E6E-44B3-9206-FD0B30901111}"/>
              </a:ext>
            </a:extLst>
          </p:cNvPr>
          <p:cNvSpPr txBox="1"/>
          <p:nvPr/>
        </p:nvSpPr>
        <p:spPr>
          <a:xfrm rot="5400000">
            <a:off x="-58880" y="3158815"/>
            <a:ext cx="1055104" cy="184666"/>
          </a:xfrm>
          <a:prstGeom prst="rect">
            <a:avLst/>
          </a:prstGeom>
          <a:noFill/>
        </p:spPr>
        <p:txBody>
          <a:bodyPr wrap="square" rtlCol="0">
            <a:spAutoFit/>
          </a:bodyPr>
          <a:lstStyle/>
          <a:p>
            <a:r>
              <a:rPr lang="fr-FR" sz="600" dirty="0">
                <a:latin typeface="Brandon Grotesque Regular" panose="020B0503020203060202" pitchFamily="34" charset="0"/>
              </a:rPr>
              <a:t>Photo : Dorina Pitorac</a:t>
            </a:r>
            <a:endParaRPr lang="en-GB" sz="600" dirty="0">
              <a:latin typeface="Brandon Grotesque Regular" panose="020B0503020203060202" pitchFamily="34" charset="0"/>
            </a:endParaRPr>
          </a:p>
        </p:txBody>
      </p:sp>
    </p:spTree>
    <p:extLst>
      <p:ext uri="{BB962C8B-B14F-4D97-AF65-F5344CB8AC3E}">
        <p14:creationId xmlns:p14="http://schemas.microsoft.com/office/powerpoint/2010/main" val="4208488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4F2ED9-BA82-412B-BA05-A17D9A73D7F7}"/>
              </a:ext>
            </a:extLst>
          </p:cNvPr>
          <p:cNvSpPr txBox="1"/>
          <p:nvPr/>
        </p:nvSpPr>
        <p:spPr>
          <a:xfrm>
            <a:off x="0" y="391559"/>
            <a:ext cx="7559674" cy="646331"/>
          </a:xfrm>
          <a:prstGeom prst="rect">
            <a:avLst/>
          </a:prstGeom>
          <a:solidFill>
            <a:schemeClr val="bg1">
              <a:lumMod val="95000"/>
            </a:schemeClr>
          </a:solidFill>
        </p:spPr>
        <p:txBody>
          <a:bodyPr wrap="square" lIns="468000" rIns="468000" rtlCol="0">
            <a:spAutoFit/>
          </a:bodyPr>
          <a:lstStyle/>
          <a:p>
            <a:pPr marL="177800" algn="just">
              <a:spcBef>
                <a:spcPts val="600"/>
              </a:spcBef>
            </a:pPr>
            <a:r>
              <a:rPr lang="fr-FR" b="1" dirty="0">
                <a:latin typeface="Brandon Grotesque Regular" panose="020B0503020203060202" pitchFamily="34" charset="0"/>
              </a:rPr>
              <a:t>Mission</a:t>
            </a:r>
            <a:r>
              <a:rPr lang="fr-FR" dirty="0">
                <a:latin typeface="Brandon Grotesque Regular" panose="020B0503020203060202" pitchFamily="34" charset="0"/>
              </a:rPr>
              <a:t>: Elaborer des Normes pour favoriser l’harmonisation et la coopération internationale.</a:t>
            </a:r>
          </a:p>
        </p:txBody>
      </p:sp>
      <p:pic>
        <p:nvPicPr>
          <p:cNvPr id="3" name="Image 2">
            <a:extLst>
              <a:ext uri="{FF2B5EF4-FFF2-40B4-BE49-F238E27FC236}">
                <a16:creationId xmlns:a16="http://schemas.microsoft.com/office/drawing/2014/main" id="{E9796B51-D942-4646-9357-1EC73FF3304B}"/>
              </a:ext>
            </a:extLst>
          </p:cNvPr>
          <p:cNvPicPr>
            <a:picLocks noChangeAspect="1"/>
          </p:cNvPicPr>
          <p:nvPr/>
        </p:nvPicPr>
        <p:blipFill>
          <a:blip r:embed="rId2"/>
          <a:stretch>
            <a:fillRect/>
          </a:stretch>
        </p:blipFill>
        <p:spPr>
          <a:xfrm>
            <a:off x="406882" y="1402679"/>
            <a:ext cx="3997383" cy="1678405"/>
          </a:xfrm>
          <a:prstGeom prst="rect">
            <a:avLst/>
          </a:prstGeom>
        </p:spPr>
      </p:pic>
      <p:pic>
        <p:nvPicPr>
          <p:cNvPr id="4" name="Image 3">
            <a:extLst>
              <a:ext uri="{FF2B5EF4-FFF2-40B4-BE49-F238E27FC236}">
                <a16:creationId xmlns:a16="http://schemas.microsoft.com/office/drawing/2014/main" id="{F48A1C31-0DBA-4BA5-A518-FE393C10E2D3}"/>
              </a:ext>
            </a:extLst>
          </p:cNvPr>
          <p:cNvPicPr>
            <a:picLocks noChangeAspect="1"/>
          </p:cNvPicPr>
          <p:nvPr/>
        </p:nvPicPr>
        <p:blipFill>
          <a:blip r:embed="rId3"/>
          <a:stretch>
            <a:fillRect/>
          </a:stretch>
        </p:blipFill>
        <p:spPr>
          <a:xfrm>
            <a:off x="4690775" y="1402679"/>
            <a:ext cx="2462018" cy="3533412"/>
          </a:xfrm>
          <a:prstGeom prst="rect">
            <a:avLst/>
          </a:prstGeom>
        </p:spPr>
      </p:pic>
      <p:pic>
        <p:nvPicPr>
          <p:cNvPr id="5" name="Image 4">
            <a:extLst>
              <a:ext uri="{FF2B5EF4-FFF2-40B4-BE49-F238E27FC236}">
                <a16:creationId xmlns:a16="http://schemas.microsoft.com/office/drawing/2014/main" id="{FCFAA698-6597-4800-8632-7FD49259D126}"/>
              </a:ext>
            </a:extLst>
          </p:cNvPr>
          <p:cNvPicPr>
            <a:picLocks noChangeAspect="1"/>
          </p:cNvPicPr>
          <p:nvPr/>
        </p:nvPicPr>
        <p:blipFill>
          <a:blip r:embed="rId4"/>
          <a:stretch>
            <a:fillRect/>
          </a:stretch>
        </p:blipFill>
        <p:spPr>
          <a:xfrm>
            <a:off x="1213114" y="3345370"/>
            <a:ext cx="2384917" cy="1590721"/>
          </a:xfrm>
          <a:prstGeom prst="rect">
            <a:avLst/>
          </a:prstGeom>
        </p:spPr>
      </p:pic>
      <p:pic>
        <p:nvPicPr>
          <p:cNvPr id="6" name="Image 5">
            <a:extLst>
              <a:ext uri="{FF2B5EF4-FFF2-40B4-BE49-F238E27FC236}">
                <a16:creationId xmlns:a16="http://schemas.microsoft.com/office/drawing/2014/main" id="{10E29E16-BA38-4A57-93C4-F2F756CCF7FE}"/>
              </a:ext>
            </a:extLst>
          </p:cNvPr>
          <p:cNvPicPr>
            <a:picLocks noChangeAspect="1"/>
          </p:cNvPicPr>
          <p:nvPr/>
        </p:nvPicPr>
        <p:blipFill>
          <a:blip r:embed="rId5"/>
          <a:stretch>
            <a:fillRect/>
          </a:stretch>
        </p:blipFill>
        <p:spPr>
          <a:xfrm>
            <a:off x="100099" y="104605"/>
            <a:ext cx="512108" cy="542591"/>
          </a:xfrm>
          <a:prstGeom prst="rect">
            <a:avLst/>
          </a:prstGeom>
        </p:spPr>
      </p:pic>
    </p:spTree>
    <p:extLst>
      <p:ext uri="{BB962C8B-B14F-4D97-AF65-F5344CB8AC3E}">
        <p14:creationId xmlns:p14="http://schemas.microsoft.com/office/powerpoint/2010/main" val="748754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4F2ED9-BA82-412B-BA05-A17D9A73D7F7}"/>
              </a:ext>
            </a:extLst>
          </p:cNvPr>
          <p:cNvSpPr txBox="1"/>
          <p:nvPr/>
        </p:nvSpPr>
        <p:spPr>
          <a:xfrm>
            <a:off x="-7090" y="339317"/>
            <a:ext cx="7559675" cy="923330"/>
          </a:xfrm>
          <a:prstGeom prst="rect">
            <a:avLst/>
          </a:prstGeom>
          <a:solidFill>
            <a:schemeClr val="bg1">
              <a:lumMod val="95000"/>
            </a:schemeClr>
          </a:solidFill>
        </p:spPr>
        <p:txBody>
          <a:bodyPr wrap="square" lIns="468000" rIns="468000" rtlCol="0">
            <a:spAutoFit/>
          </a:bodyPr>
          <a:lstStyle/>
          <a:p>
            <a:pPr marL="182563" algn="just">
              <a:spcBef>
                <a:spcPts val="600"/>
              </a:spcBef>
            </a:pPr>
            <a:r>
              <a:rPr lang="fr-FR" b="1" dirty="0">
                <a:latin typeface="Brandon Grotesque Regular" panose="020B0503020203060202" pitchFamily="34" charset="0"/>
              </a:rPr>
              <a:t>Mission</a:t>
            </a:r>
            <a:r>
              <a:rPr lang="fr-FR" dirty="0">
                <a:latin typeface="Brandon Grotesque Regular" panose="020B0503020203060202" pitchFamily="34" charset="0"/>
              </a:rPr>
              <a:t>: Participer au niveau mondial aux discussions sur la santé des végétaux  qui se tiennent dans le cadre de la Convention Internationale pour la Protection des Végétaux (FAO, Rome).</a:t>
            </a:r>
          </a:p>
        </p:txBody>
      </p:sp>
      <p:pic>
        <p:nvPicPr>
          <p:cNvPr id="5" name="Image 4" descr="Une image contenant alimentation&#10;&#10;Description générée automatiquement">
            <a:extLst>
              <a:ext uri="{FF2B5EF4-FFF2-40B4-BE49-F238E27FC236}">
                <a16:creationId xmlns:a16="http://schemas.microsoft.com/office/drawing/2014/main" id="{7ABF2687-82EE-45E6-A7FB-38F9B00B5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75" y="4428594"/>
            <a:ext cx="1422349" cy="801460"/>
          </a:xfrm>
          <a:prstGeom prst="rect">
            <a:avLst/>
          </a:prstGeom>
        </p:spPr>
      </p:pic>
      <p:pic>
        <p:nvPicPr>
          <p:cNvPr id="6" name="Image 5">
            <a:extLst>
              <a:ext uri="{FF2B5EF4-FFF2-40B4-BE49-F238E27FC236}">
                <a16:creationId xmlns:a16="http://schemas.microsoft.com/office/drawing/2014/main" id="{47D1DDBD-5693-4D20-B58F-7476E8C9C20D}"/>
              </a:ext>
            </a:extLst>
          </p:cNvPr>
          <p:cNvPicPr>
            <a:picLocks noChangeAspect="1"/>
          </p:cNvPicPr>
          <p:nvPr/>
        </p:nvPicPr>
        <p:blipFill rotWithShape="1">
          <a:blip r:embed="rId3"/>
          <a:srcRect t="11111" b="-519"/>
          <a:stretch/>
        </p:blipFill>
        <p:spPr>
          <a:xfrm>
            <a:off x="1005079" y="4428594"/>
            <a:ext cx="1635113" cy="808412"/>
          </a:xfrm>
          <a:prstGeom prst="rect">
            <a:avLst/>
          </a:prstGeom>
        </p:spPr>
      </p:pic>
      <p:pic>
        <p:nvPicPr>
          <p:cNvPr id="1026" name="Picture 2" descr="Résultat de recherche d'images pour &quot;cpm fao&quot;">
            <a:extLst>
              <a:ext uri="{FF2B5EF4-FFF2-40B4-BE49-F238E27FC236}">
                <a16:creationId xmlns:a16="http://schemas.microsoft.com/office/drawing/2014/main" id="{96FF50BD-D6EB-42FF-B912-D62FC8AB9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472" y="1601605"/>
            <a:ext cx="3904121" cy="260302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capture d’écran&#10;&#10;Description générée automatiquement">
            <a:extLst>
              <a:ext uri="{FF2B5EF4-FFF2-40B4-BE49-F238E27FC236}">
                <a16:creationId xmlns:a16="http://schemas.microsoft.com/office/drawing/2014/main" id="{234EF547-80A9-46F2-9AF2-686EE6014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755" y="4449447"/>
            <a:ext cx="1173909" cy="787559"/>
          </a:xfrm>
          <a:prstGeom prst="rect">
            <a:avLst/>
          </a:prstGeom>
          <a:ln>
            <a:solidFill>
              <a:schemeClr val="bg1">
                <a:lumMod val="50000"/>
              </a:schemeClr>
            </a:solidFill>
          </a:ln>
        </p:spPr>
      </p:pic>
      <p:pic>
        <p:nvPicPr>
          <p:cNvPr id="3" name="Image 2">
            <a:extLst>
              <a:ext uri="{FF2B5EF4-FFF2-40B4-BE49-F238E27FC236}">
                <a16:creationId xmlns:a16="http://schemas.microsoft.com/office/drawing/2014/main" id="{6BB8FFE5-A61E-453F-8417-DFE4D6DC88F3}"/>
              </a:ext>
            </a:extLst>
          </p:cNvPr>
          <p:cNvPicPr>
            <a:picLocks noChangeAspect="1"/>
          </p:cNvPicPr>
          <p:nvPr/>
        </p:nvPicPr>
        <p:blipFill>
          <a:blip r:embed="rId6"/>
          <a:stretch>
            <a:fillRect/>
          </a:stretch>
        </p:blipFill>
        <p:spPr>
          <a:xfrm>
            <a:off x="105334" y="68021"/>
            <a:ext cx="512108" cy="542591"/>
          </a:xfrm>
          <a:prstGeom prst="rect">
            <a:avLst/>
          </a:prstGeom>
        </p:spPr>
      </p:pic>
    </p:spTree>
    <p:extLst>
      <p:ext uri="{BB962C8B-B14F-4D97-AF65-F5344CB8AC3E}">
        <p14:creationId xmlns:p14="http://schemas.microsoft.com/office/powerpoint/2010/main" val="302306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4F2ED9-BA82-412B-BA05-A17D9A73D7F7}"/>
              </a:ext>
            </a:extLst>
          </p:cNvPr>
          <p:cNvSpPr txBox="1"/>
          <p:nvPr/>
        </p:nvSpPr>
        <p:spPr>
          <a:xfrm>
            <a:off x="1" y="339317"/>
            <a:ext cx="7559674" cy="646331"/>
          </a:xfrm>
          <a:prstGeom prst="rect">
            <a:avLst/>
          </a:prstGeom>
          <a:solidFill>
            <a:schemeClr val="bg1">
              <a:lumMod val="95000"/>
            </a:schemeClr>
          </a:solidFill>
        </p:spPr>
        <p:txBody>
          <a:bodyPr wrap="square" lIns="468000" rIns="468000" rtlCol="0">
            <a:spAutoFit/>
          </a:bodyPr>
          <a:lstStyle/>
          <a:p>
            <a:pPr marL="182563" algn="just">
              <a:spcBef>
                <a:spcPts val="600"/>
              </a:spcBef>
            </a:pPr>
            <a:r>
              <a:rPr lang="fr-FR" b="1" dirty="0">
                <a:latin typeface="Brandon Grotesque Regular" panose="020B0503020203060202" pitchFamily="34" charset="0"/>
              </a:rPr>
              <a:t>Mission</a:t>
            </a:r>
            <a:r>
              <a:rPr lang="fr-FR" dirty="0">
                <a:latin typeface="Brandon Grotesque Regular" panose="020B0503020203060202" pitchFamily="34" charset="0"/>
              </a:rPr>
              <a:t>: Faciliter les échanges d’informations sur la santé des végétaux entre ses pays membres.</a:t>
            </a:r>
          </a:p>
        </p:txBody>
      </p:sp>
      <p:pic>
        <p:nvPicPr>
          <p:cNvPr id="5" name="Image 4">
            <a:extLst>
              <a:ext uri="{FF2B5EF4-FFF2-40B4-BE49-F238E27FC236}">
                <a16:creationId xmlns:a16="http://schemas.microsoft.com/office/drawing/2014/main" id="{3875772B-A4F1-4B3C-A45E-C45749A497E7}"/>
              </a:ext>
            </a:extLst>
          </p:cNvPr>
          <p:cNvPicPr>
            <a:picLocks noChangeAspect="1"/>
          </p:cNvPicPr>
          <p:nvPr/>
        </p:nvPicPr>
        <p:blipFill>
          <a:blip r:embed="rId2"/>
          <a:stretch>
            <a:fillRect/>
          </a:stretch>
        </p:blipFill>
        <p:spPr>
          <a:xfrm>
            <a:off x="554021" y="1462873"/>
            <a:ext cx="1553048" cy="2193988"/>
          </a:xfrm>
          <a:prstGeom prst="rect">
            <a:avLst/>
          </a:prstGeom>
        </p:spPr>
      </p:pic>
      <p:pic>
        <p:nvPicPr>
          <p:cNvPr id="6" name="Image 5">
            <a:extLst>
              <a:ext uri="{FF2B5EF4-FFF2-40B4-BE49-F238E27FC236}">
                <a16:creationId xmlns:a16="http://schemas.microsoft.com/office/drawing/2014/main" id="{6122511C-D8A8-4B47-AC72-CE26A41960BE}"/>
              </a:ext>
            </a:extLst>
          </p:cNvPr>
          <p:cNvPicPr>
            <a:picLocks noChangeAspect="1"/>
          </p:cNvPicPr>
          <p:nvPr/>
        </p:nvPicPr>
        <p:blipFill>
          <a:blip r:embed="rId3"/>
          <a:stretch>
            <a:fillRect/>
          </a:stretch>
        </p:blipFill>
        <p:spPr>
          <a:xfrm>
            <a:off x="2183219" y="1462873"/>
            <a:ext cx="3209280" cy="2163973"/>
          </a:xfrm>
          <a:prstGeom prst="rect">
            <a:avLst/>
          </a:prstGeom>
        </p:spPr>
      </p:pic>
      <p:pic>
        <p:nvPicPr>
          <p:cNvPr id="4" name="Image 3">
            <a:extLst>
              <a:ext uri="{FF2B5EF4-FFF2-40B4-BE49-F238E27FC236}">
                <a16:creationId xmlns:a16="http://schemas.microsoft.com/office/drawing/2014/main" id="{60CD408E-1A77-40B7-8292-3408CD871FA7}"/>
              </a:ext>
            </a:extLst>
          </p:cNvPr>
          <p:cNvPicPr>
            <a:picLocks noChangeAspect="1"/>
          </p:cNvPicPr>
          <p:nvPr/>
        </p:nvPicPr>
        <p:blipFill>
          <a:blip r:embed="rId4"/>
          <a:stretch>
            <a:fillRect/>
          </a:stretch>
        </p:blipFill>
        <p:spPr>
          <a:xfrm>
            <a:off x="5775576" y="1462873"/>
            <a:ext cx="1505730" cy="2015936"/>
          </a:xfrm>
          <a:prstGeom prst="rect">
            <a:avLst/>
          </a:prstGeom>
        </p:spPr>
      </p:pic>
      <p:pic>
        <p:nvPicPr>
          <p:cNvPr id="3" name="Image 2">
            <a:extLst>
              <a:ext uri="{FF2B5EF4-FFF2-40B4-BE49-F238E27FC236}">
                <a16:creationId xmlns:a16="http://schemas.microsoft.com/office/drawing/2014/main" id="{82EBC8E1-D1C8-4C53-AB82-9B5F31F43A35}"/>
              </a:ext>
            </a:extLst>
          </p:cNvPr>
          <p:cNvPicPr>
            <a:picLocks noChangeAspect="1"/>
          </p:cNvPicPr>
          <p:nvPr/>
        </p:nvPicPr>
        <p:blipFill>
          <a:blip r:embed="rId5"/>
          <a:stretch>
            <a:fillRect/>
          </a:stretch>
        </p:blipFill>
        <p:spPr>
          <a:xfrm>
            <a:off x="4676083" y="2801717"/>
            <a:ext cx="1553048" cy="2213775"/>
          </a:xfrm>
          <a:prstGeom prst="rect">
            <a:avLst/>
          </a:prstGeom>
        </p:spPr>
      </p:pic>
      <p:pic>
        <p:nvPicPr>
          <p:cNvPr id="9" name="Image 8">
            <a:extLst>
              <a:ext uri="{FF2B5EF4-FFF2-40B4-BE49-F238E27FC236}">
                <a16:creationId xmlns:a16="http://schemas.microsoft.com/office/drawing/2014/main" id="{AB6F251A-D4D5-49A3-A1E1-B579E41B15DF}"/>
              </a:ext>
            </a:extLst>
          </p:cNvPr>
          <p:cNvPicPr>
            <a:picLocks noChangeAspect="1"/>
          </p:cNvPicPr>
          <p:nvPr/>
        </p:nvPicPr>
        <p:blipFill>
          <a:blip r:embed="rId6">
            <a:alphaModFix amt="29000"/>
          </a:blip>
          <a:stretch>
            <a:fillRect/>
          </a:stretch>
        </p:blipFill>
        <p:spPr>
          <a:xfrm>
            <a:off x="554021" y="4020664"/>
            <a:ext cx="3887956" cy="967669"/>
          </a:xfrm>
          <a:prstGeom prst="rect">
            <a:avLst/>
          </a:prstGeom>
        </p:spPr>
      </p:pic>
      <p:pic>
        <p:nvPicPr>
          <p:cNvPr id="8" name="Image 7">
            <a:extLst>
              <a:ext uri="{FF2B5EF4-FFF2-40B4-BE49-F238E27FC236}">
                <a16:creationId xmlns:a16="http://schemas.microsoft.com/office/drawing/2014/main" id="{E9CA54BA-5AB6-4EAA-98ED-CB6649B398EF}"/>
              </a:ext>
            </a:extLst>
          </p:cNvPr>
          <p:cNvPicPr>
            <a:picLocks noChangeAspect="1"/>
          </p:cNvPicPr>
          <p:nvPr/>
        </p:nvPicPr>
        <p:blipFill>
          <a:blip r:embed="rId7"/>
          <a:stretch>
            <a:fillRect/>
          </a:stretch>
        </p:blipFill>
        <p:spPr>
          <a:xfrm>
            <a:off x="100099" y="104605"/>
            <a:ext cx="512108" cy="542591"/>
          </a:xfrm>
          <a:prstGeom prst="rect">
            <a:avLst/>
          </a:prstGeom>
        </p:spPr>
      </p:pic>
    </p:spTree>
    <p:extLst>
      <p:ext uri="{BB962C8B-B14F-4D97-AF65-F5344CB8AC3E}">
        <p14:creationId xmlns:p14="http://schemas.microsoft.com/office/powerpoint/2010/main" val="3184924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23DD67-4618-40CE-92AF-8CF71A1BD632}"/>
              </a:ext>
            </a:extLst>
          </p:cNvPr>
          <p:cNvSpPr txBox="1"/>
          <p:nvPr/>
        </p:nvSpPr>
        <p:spPr>
          <a:xfrm>
            <a:off x="0" y="322633"/>
            <a:ext cx="7559675" cy="646331"/>
          </a:xfrm>
          <a:prstGeom prst="rect">
            <a:avLst/>
          </a:prstGeom>
          <a:solidFill>
            <a:schemeClr val="bg1">
              <a:lumMod val="95000"/>
            </a:schemeClr>
          </a:solidFill>
        </p:spPr>
        <p:txBody>
          <a:bodyPr wrap="square" lIns="468000" rIns="468000" rtlCol="0">
            <a:spAutoFit/>
          </a:bodyPr>
          <a:lstStyle/>
          <a:p>
            <a:pPr algn="just">
              <a:spcBef>
                <a:spcPts val="600"/>
              </a:spcBef>
            </a:pPr>
            <a:r>
              <a:rPr lang="fr-FR" dirty="0">
                <a:latin typeface="Brandon Grotesque Regular" panose="020B0503020203060202" pitchFamily="34" charset="0"/>
              </a:rPr>
              <a:t>L’OEPP c’est aussi un réseau international de 400 experts en protection des végétaux, animé par un Secrétariat</a:t>
            </a:r>
          </a:p>
        </p:txBody>
      </p:sp>
      <p:pic>
        <p:nvPicPr>
          <p:cNvPr id="3" name="Image 2">
            <a:extLst>
              <a:ext uri="{FF2B5EF4-FFF2-40B4-BE49-F238E27FC236}">
                <a16:creationId xmlns:a16="http://schemas.microsoft.com/office/drawing/2014/main" id="{6866F4F5-0672-4489-90FB-833EFD36871A}"/>
              </a:ext>
            </a:extLst>
          </p:cNvPr>
          <p:cNvPicPr>
            <a:picLocks noChangeAspect="1"/>
          </p:cNvPicPr>
          <p:nvPr/>
        </p:nvPicPr>
        <p:blipFill>
          <a:blip r:embed="rId2"/>
          <a:stretch>
            <a:fillRect/>
          </a:stretch>
        </p:blipFill>
        <p:spPr>
          <a:xfrm>
            <a:off x="0" y="3269532"/>
            <a:ext cx="4907705" cy="2060627"/>
          </a:xfrm>
          <a:prstGeom prst="rect">
            <a:avLst/>
          </a:prstGeom>
        </p:spPr>
      </p:pic>
      <p:pic>
        <p:nvPicPr>
          <p:cNvPr id="4" name="Image 3">
            <a:extLst>
              <a:ext uri="{FF2B5EF4-FFF2-40B4-BE49-F238E27FC236}">
                <a16:creationId xmlns:a16="http://schemas.microsoft.com/office/drawing/2014/main" id="{999ADC4C-E078-454A-BBD5-84ED540B7197}"/>
              </a:ext>
            </a:extLst>
          </p:cNvPr>
          <p:cNvPicPr>
            <a:picLocks noChangeAspect="1"/>
          </p:cNvPicPr>
          <p:nvPr/>
        </p:nvPicPr>
        <p:blipFill>
          <a:blip r:embed="rId3"/>
          <a:stretch>
            <a:fillRect/>
          </a:stretch>
        </p:blipFill>
        <p:spPr>
          <a:xfrm>
            <a:off x="4907705" y="3267025"/>
            <a:ext cx="2832066" cy="2060626"/>
          </a:xfrm>
          <a:prstGeom prst="rect">
            <a:avLst/>
          </a:prstGeom>
        </p:spPr>
      </p:pic>
      <p:pic>
        <p:nvPicPr>
          <p:cNvPr id="7" name="Image 6">
            <a:extLst>
              <a:ext uri="{FF2B5EF4-FFF2-40B4-BE49-F238E27FC236}">
                <a16:creationId xmlns:a16="http://schemas.microsoft.com/office/drawing/2014/main" id="{DD793C7C-03C5-4BFC-83A3-58FD63F8D38C}"/>
              </a:ext>
            </a:extLst>
          </p:cNvPr>
          <p:cNvPicPr>
            <a:picLocks noChangeAspect="1"/>
          </p:cNvPicPr>
          <p:nvPr/>
        </p:nvPicPr>
        <p:blipFill>
          <a:blip r:embed="rId4"/>
          <a:stretch>
            <a:fillRect/>
          </a:stretch>
        </p:blipFill>
        <p:spPr>
          <a:xfrm>
            <a:off x="0" y="1407133"/>
            <a:ext cx="2466753" cy="1862399"/>
          </a:xfrm>
          <a:prstGeom prst="rect">
            <a:avLst/>
          </a:prstGeom>
        </p:spPr>
      </p:pic>
      <p:pic>
        <p:nvPicPr>
          <p:cNvPr id="10" name="Picture 4">
            <a:extLst>
              <a:ext uri="{FF2B5EF4-FFF2-40B4-BE49-F238E27FC236}">
                <a16:creationId xmlns:a16="http://schemas.microsoft.com/office/drawing/2014/main" id="{2EE64B40-D2A7-4022-B3C4-5B1C41A89264}"/>
              </a:ext>
            </a:extLst>
          </p:cNvPr>
          <p:cNvPicPr>
            <a:picLocks noChangeAspect="1" noChangeArrowheads="1"/>
          </p:cNvPicPr>
          <p:nvPr/>
        </p:nvPicPr>
        <p:blipFill>
          <a:blip r:embed="rId5" cstate="print"/>
          <a:srcRect/>
          <a:stretch>
            <a:fillRect/>
          </a:stretch>
        </p:blipFill>
        <p:spPr bwMode="auto">
          <a:xfrm>
            <a:off x="4907705" y="1393836"/>
            <a:ext cx="3515371" cy="186239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a:extLst>
              <a:ext uri="{FF2B5EF4-FFF2-40B4-BE49-F238E27FC236}">
                <a16:creationId xmlns:a16="http://schemas.microsoft.com/office/drawing/2014/main" id="{4AF5B8AD-E266-400F-A490-1BE07EEA576E}"/>
              </a:ext>
            </a:extLst>
          </p:cNvPr>
          <p:cNvPicPr>
            <a:picLocks noChangeAspect="1"/>
          </p:cNvPicPr>
          <p:nvPr/>
        </p:nvPicPr>
        <p:blipFill>
          <a:blip r:embed="rId6"/>
          <a:stretch>
            <a:fillRect/>
          </a:stretch>
        </p:blipFill>
        <p:spPr>
          <a:xfrm>
            <a:off x="2882605" y="1393836"/>
            <a:ext cx="1609247" cy="1700092"/>
          </a:xfrm>
          <a:prstGeom prst="rect">
            <a:avLst/>
          </a:prstGeom>
        </p:spPr>
      </p:pic>
    </p:spTree>
    <p:extLst>
      <p:ext uri="{BB962C8B-B14F-4D97-AF65-F5344CB8AC3E}">
        <p14:creationId xmlns:p14="http://schemas.microsoft.com/office/powerpoint/2010/main" val="322892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23DD67-4618-40CE-92AF-8CF71A1BD632}"/>
              </a:ext>
            </a:extLst>
          </p:cNvPr>
          <p:cNvSpPr txBox="1"/>
          <p:nvPr/>
        </p:nvSpPr>
        <p:spPr>
          <a:xfrm>
            <a:off x="568641" y="3143053"/>
            <a:ext cx="6392140" cy="1938992"/>
          </a:xfrm>
          <a:prstGeom prst="rect">
            <a:avLst/>
          </a:prstGeom>
          <a:solidFill>
            <a:schemeClr val="bg1">
              <a:lumMod val="95000"/>
            </a:schemeClr>
          </a:solidFill>
        </p:spPr>
        <p:txBody>
          <a:bodyPr wrap="square" rtlCol="0">
            <a:spAutoFit/>
          </a:bodyPr>
          <a:lstStyle/>
          <a:p>
            <a:pPr algn="just">
              <a:spcBef>
                <a:spcPts val="600"/>
              </a:spcBef>
            </a:pPr>
            <a:r>
              <a:rPr lang="fr-FR" sz="2000" b="1" dirty="0">
                <a:latin typeface="Brandon Grotesque Regular" panose="020B0503020203060202" pitchFamily="34" charset="0"/>
              </a:rPr>
              <a:t>Visitez notre site web : </a:t>
            </a:r>
            <a:r>
              <a:rPr lang="fr-FR" sz="2000" dirty="0">
                <a:latin typeface="Brandon Grotesque Regular" panose="020B0503020203060202" pitchFamily="34" charset="0"/>
                <a:hlinkClick r:id="rId2"/>
              </a:rPr>
              <a:t>www.eppo.int</a:t>
            </a:r>
            <a:endParaRPr lang="fr-FR" sz="2000" dirty="0">
              <a:latin typeface="Brandon Grotesque Regular" panose="020B0503020203060202" pitchFamily="34" charset="0"/>
            </a:endParaRPr>
          </a:p>
          <a:p>
            <a:pPr algn="just">
              <a:spcBef>
                <a:spcPts val="600"/>
              </a:spcBef>
            </a:pPr>
            <a:endParaRPr lang="fr-FR" sz="2000" b="1" dirty="0">
              <a:latin typeface="Brandon Grotesque Regular" panose="020B0503020203060202" pitchFamily="34" charset="0"/>
            </a:endParaRPr>
          </a:p>
          <a:p>
            <a:pPr algn="just">
              <a:spcBef>
                <a:spcPts val="600"/>
              </a:spcBef>
            </a:pPr>
            <a:r>
              <a:rPr lang="fr-FR" sz="2000" b="1" dirty="0">
                <a:latin typeface="Brandon Grotesque Regular" panose="020B0503020203060202" pitchFamily="34" charset="0"/>
              </a:rPr>
              <a:t>Notre compte Twitter : </a:t>
            </a:r>
            <a:r>
              <a:rPr lang="fr-FR" sz="2000" dirty="0">
                <a:solidFill>
                  <a:schemeClr val="accent1">
                    <a:lumMod val="75000"/>
                  </a:schemeClr>
                </a:solidFill>
                <a:latin typeface="Brandon Grotesque Regular" panose="020B0503020203060202" pitchFamily="34" charset="0"/>
              </a:rPr>
              <a:t>@</a:t>
            </a:r>
            <a:r>
              <a:rPr lang="fr-FR" sz="2000" u="sng" dirty="0" err="1">
                <a:solidFill>
                  <a:schemeClr val="accent1">
                    <a:lumMod val="75000"/>
                  </a:schemeClr>
                </a:solidFill>
                <a:latin typeface="Brandon Grotesque Regular" panose="020B0503020203060202" pitchFamily="34" charset="0"/>
              </a:rPr>
              <a:t>EPPOnews</a:t>
            </a:r>
            <a:endParaRPr lang="fr-FR" sz="2000" u="sng" dirty="0">
              <a:solidFill>
                <a:schemeClr val="accent1">
                  <a:lumMod val="75000"/>
                </a:schemeClr>
              </a:solidFill>
              <a:latin typeface="Brandon Grotesque Regular" panose="020B0503020203060202" pitchFamily="34" charset="0"/>
            </a:endParaRPr>
          </a:p>
          <a:p>
            <a:pPr algn="just">
              <a:spcBef>
                <a:spcPts val="600"/>
              </a:spcBef>
            </a:pPr>
            <a:endParaRPr lang="fr-FR" sz="2000" b="1" dirty="0">
              <a:latin typeface="Brandon Grotesque Regular" panose="020B0503020203060202" pitchFamily="34" charset="0"/>
            </a:endParaRPr>
          </a:p>
          <a:p>
            <a:pPr algn="just">
              <a:spcBef>
                <a:spcPts val="600"/>
              </a:spcBef>
            </a:pPr>
            <a:r>
              <a:rPr lang="fr-FR" sz="2000" b="1" dirty="0">
                <a:latin typeface="Brandon Grotesque Regular" panose="020B0503020203060202" pitchFamily="34" charset="0"/>
              </a:rPr>
              <a:t>Notre page Facebook : </a:t>
            </a:r>
            <a:r>
              <a:rPr lang="en-GB" sz="2000" dirty="0">
                <a:latin typeface="Brandon Grotesque Regular" panose="020B0503020203060202" pitchFamily="34" charset="0"/>
                <a:hlinkClick r:id="rId3"/>
              </a:rPr>
              <a:t>www.facebook.com/EPPOsecretariat</a:t>
            </a:r>
            <a:endParaRPr lang="fr-FR" sz="2000" dirty="0">
              <a:latin typeface="Brandon Grotesque Regular" panose="020B0503020203060202" pitchFamily="34" charset="0"/>
            </a:endParaRPr>
          </a:p>
        </p:txBody>
      </p:sp>
      <p:pic>
        <p:nvPicPr>
          <p:cNvPr id="3" name="Image 2">
            <a:extLst>
              <a:ext uri="{FF2B5EF4-FFF2-40B4-BE49-F238E27FC236}">
                <a16:creationId xmlns:a16="http://schemas.microsoft.com/office/drawing/2014/main" id="{55377F86-C8C3-4985-A8EF-881F2C13B952}"/>
              </a:ext>
            </a:extLst>
          </p:cNvPr>
          <p:cNvPicPr>
            <a:picLocks noChangeAspect="1"/>
          </p:cNvPicPr>
          <p:nvPr/>
        </p:nvPicPr>
        <p:blipFill>
          <a:blip r:embed="rId4"/>
          <a:stretch>
            <a:fillRect/>
          </a:stretch>
        </p:blipFill>
        <p:spPr>
          <a:xfrm>
            <a:off x="-74430" y="0"/>
            <a:ext cx="7708531" cy="2569511"/>
          </a:xfrm>
          <a:prstGeom prst="rect">
            <a:avLst/>
          </a:prstGeom>
        </p:spPr>
      </p:pic>
      <p:grpSp>
        <p:nvGrpSpPr>
          <p:cNvPr id="6" name="Groupe 5">
            <a:extLst>
              <a:ext uri="{FF2B5EF4-FFF2-40B4-BE49-F238E27FC236}">
                <a16:creationId xmlns:a16="http://schemas.microsoft.com/office/drawing/2014/main" id="{93C553E6-87AD-4690-AE62-B900FC2FCAB4}"/>
              </a:ext>
            </a:extLst>
          </p:cNvPr>
          <p:cNvGrpSpPr/>
          <p:nvPr/>
        </p:nvGrpSpPr>
        <p:grpSpPr>
          <a:xfrm>
            <a:off x="165715" y="181813"/>
            <a:ext cx="2790136" cy="2758117"/>
            <a:chOff x="640635" y="-482750"/>
            <a:chExt cx="3139200" cy="3139200"/>
          </a:xfrm>
        </p:grpSpPr>
        <p:sp>
          <p:nvSpPr>
            <p:cNvPr id="5" name="Ellipse 4">
              <a:extLst>
                <a:ext uri="{FF2B5EF4-FFF2-40B4-BE49-F238E27FC236}">
                  <a16:creationId xmlns:a16="http://schemas.microsoft.com/office/drawing/2014/main" id="{390B17EC-87E2-44A6-B497-3F2CD7F071E2}"/>
                </a:ext>
              </a:extLst>
            </p:cNvPr>
            <p:cNvSpPr/>
            <p:nvPr/>
          </p:nvSpPr>
          <p:spPr>
            <a:xfrm>
              <a:off x="640635" y="-482750"/>
              <a:ext cx="3139200" cy="313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3">
              <a:extLst>
                <a:ext uri="{FF2B5EF4-FFF2-40B4-BE49-F238E27FC236}">
                  <a16:creationId xmlns:a16="http://schemas.microsoft.com/office/drawing/2014/main" id="{9A958404-1ABF-43E6-8BCF-E8CD279D6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20" y="0"/>
              <a:ext cx="2264430" cy="2395770"/>
            </a:xfrm>
            <a:prstGeom prst="rect">
              <a:avLst/>
            </a:prstGeom>
          </p:spPr>
        </p:pic>
      </p:grpSp>
    </p:spTree>
    <p:extLst>
      <p:ext uri="{BB962C8B-B14F-4D97-AF65-F5344CB8AC3E}">
        <p14:creationId xmlns:p14="http://schemas.microsoft.com/office/powerpoint/2010/main" val="14183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7172120-F815-4FCE-A961-C7B0682329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54349"/>
            <a:ext cx="4876800" cy="3660177"/>
          </a:xfrm>
          <a:prstGeom prst="rect">
            <a:avLst/>
          </a:prstGeom>
        </p:spPr>
      </p:pic>
      <p:sp>
        <p:nvSpPr>
          <p:cNvPr id="15" name="Vague 12">
            <a:extLst>
              <a:ext uri="{FF2B5EF4-FFF2-40B4-BE49-F238E27FC236}">
                <a16:creationId xmlns:a16="http://schemas.microsoft.com/office/drawing/2014/main" id="{773E6015-337F-4994-A13D-D7FC1743A223}"/>
              </a:ext>
            </a:extLst>
          </p:cNvPr>
          <p:cNvSpPr/>
          <p:nvPr/>
        </p:nvSpPr>
        <p:spPr>
          <a:xfrm rot="16200000">
            <a:off x="4003252" y="538023"/>
            <a:ext cx="5348268" cy="4259789"/>
          </a:xfrm>
          <a:custGeom>
            <a:avLst/>
            <a:gdLst>
              <a:gd name="connsiteX0" fmla="*/ 0 w 5327650"/>
              <a:gd name="connsiteY0" fmla="*/ 575789 h 4606315"/>
              <a:gd name="connsiteX1" fmla="*/ 5327650 w 5327650"/>
              <a:gd name="connsiteY1" fmla="*/ 575789 h 4606315"/>
              <a:gd name="connsiteX2" fmla="*/ 5327650 w 5327650"/>
              <a:gd name="connsiteY2" fmla="*/ 4030526 h 4606315"/>
              <a:gd name="connsiteX3" fmla="*/ 0 w 5327650"/>
              <a:gd name="connsiteY3" fmla="*/ 4030526 h 4606315"/>
              <a:gd name="connsiteX4" fmla="*/ 0 w 5327650"/>
              <a:gd name="connsiteY4" fmla="*/ 575789 h 4606315"/>
              <a:gd name="connsiteX0" fmla="*/ 0 w 5334853"/>
              <a:gd name="connsiteY0" fmla="*/ 554054 h 4607509"/>
              <a:gd name="connsiteX1" fmla="*/ 5327650 w 5334853"/>
              <a:gd name="connsiteY1" fmla="*/ 554054 h 4607509"/>
              <a:gd name="connsiteX2" fmla="*/ 5334853 w 5334853"/>
              <a:gd name="connsiteY2" fmla="*/ 4059194 h 4607509"/>
              <a:gd name="connsiteX3" fmla="*/ 0 w 5334853"/>
              <a:gd name="connsiteY3" fmla="*/ 4008791 h 4607509"/>
              <a:gd name="connsiteX4" fmla="*/ 0 w 5334853"/>
              <a:gd name="connsiteY4" fmla="*/ 554054 h 4607509"/>
              <a:gd name="connsiteX0" fmla="*/ 0 w 5334853"/>
              <a:gd name="connsiteY0" fmla="*/ 554054 h 4397501"/>
              <a:gd name="connsiteX1" fmla="*/ 5327650 w 5334853"/>
              <a:gd name="connsiteY1" fmla="*/ 554054 h 4397501"/>
              <a:gd name="connsiteX2" fmla="*/ 5334853 w 5334853"/>
              <a:gd name="connsiteY2" fmla="*/ 4059194 h 4397501"/>
              <a:gd name="connsiteX3" fmla="*/ 0 w 5334853"/>
              <a:gd name="connsiteY3" fmla="*/ 4008791 h 4397501"/>
              <a:gd name="connsiteX4" fmla="*/ 0 w 5334853"/>
              <a:gd name="connsiteY4" fmla="*/ 554054 h 4397501"/>
              <a:gd name="connsiteX0" fmla="*/ 7200 w 5342053"/>
              <a:gd name="connsiteY0" fmla="*/ 554054 h 4432009"/>
              <a:gd name="connsiteX1" fmla="*/ 5334850 w 5342053"/>
              <a:gd name="connsiteY1" fmla="*/ 554054 h 4432009"/>
              <a:gd name="connsiteX2" fmla="*/ 5342053 w 5342053"/>
              <a:gd name="connsiteY2" fmla="*/ 4059194 h 4432009"/>
              <a:gd name="connsiteX3" fmla="*/ 0 w 5342053"/>
              <a:gd name="connsiteY3" fmla="*/ 4375991 h 4432009"/>
              <a:gd name="connsiteX4" fmla="*/ 7200 w 5342053"/>
              <a:gd name="connsiteY4" fmla="*/ 554054 h 4432009"/>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12077 h 4334014"/>
              <a:gd name="connsiteX1" fmla="*/ 5320450 w 5342053"/>
              <a:gd name="connsiteY1" fmla="*/ 908077 h 4334014"/>
              <a:gd name="connsiteX2" fmla="*/ 5342053 w 5342053"/>
              <a:gd name="connsiteY2" fmla="*/ 4017217 h 4334014"/>
              <a:gd name="connsiteX3" fmla="*/ 0 w 5342053"/>
              <a:gd name="connsiteY3" fmla="*/ 4334014 h 4334014"/>
              <a:gd name="connsiteX4" fmla="*/ 7200 w 5342053"/>
              <a:gd name="connsiteY4" fmla="*/ 512077 h 4334014"/>
              <a:gd name="connsiteX0" fmla="*/ 7200 w 5342053"/>
              <a:gd name="connsiteY0" fmla="*/ 603021 h 4424958"/>
              <a:gd name="connsiteX1" fmla="*/ 5320450 w 5342053"/>
              <a:gd name="connsiteY1" fmla="*/ 999021 h 4424958"/>
              <a:gd name="connsiteX2" fmla="*/ 5342053 w 5342053"/>
              <a:gd name="connsiteY2" fmla="*/ 4108161 h 4424958"/>
              <a:gd name="connsiteX3" fmla="*/ 0 w 5342053"/>
              <a:gd name="connsiteY3" fmla="*/ 4424958 h 4424958"/>
              <a:gd name="connsiteX4" fmla="*/ 7200 w 5342053"/>
              <a:gd name="connsiteY4" fmla="*/ 603021 h 4424958"/>
              <a:gd name="connsiteX0" fmla="*/ 7200 w 5342053"/>
              <a:gd name="connsiteY0" fmla="*/ 599177 h 4421114"/>
              <a:gd name="connsiteX1" fmla="*/ 5334853 w 5342053"/>
              <a:gd name="connsiteY1" fmla="*/ 1023980 h 4421114"/>
              <a:gd name="connsiteX2" fmla="*/ 5342053 w 5342053"/>
              <a:gd name="connsiteY2" fmla="*/ 4104317 h 4421114"/>
              <a:gd name="connsiteX3" fmla="*/ 0 w 5342053"/>
              <a:gd name="connsiteY3" fmla="*/ 4421114 h 4421114"/>
              <a:gd name="connsiteX4" fmla="*/ 7200 w 5342053"/>
              <a:gd name="connsiteY4" fmla="*/ 599177 h 4421114"/>
              <a:gd name="connsiteX0" fmla="*/ 7200 w 5342053"/>
              <a:gd name="connsiteY0" fmla="*/ 632486 h 4216823"/>
              <a:gd name="connsiteX1" fmla="*/ 5334853 w 5342053"/>
              <a:gd name="connsiteY1" fmla="*/ 819689 h 4216823"/>
              <a:gd name="connsiteX2" fmla="*/ 5342053 w 5342053"/>
              <a:gd name="connsiteY2" fmla="*/ 3900026 h 4216823"/>
              <a:gd name="connsiteX3" fmla="*/ 0 w 5342053"/>
              <a:gd name="connsiteY3" fmla="*/ 4216823 h 4216823"/>
              <a:gd name="connsiteX4" fmla="*/ 7200 w 5342053"/>
              <a:gd name="connsiteY4" fmla="*/ 632486 h 4216823"/>
              <a:gd name="connsiteX0" fmla="*/ 7200 w 5342053"/>
              <a:gd name="connsiteY0" fmla="*/ 680739 h 4265076"/>
              <a:gd name="connsiteX1" fmla="*/ 5334853 w 5342053"/>
              <a:gd name="connsiteY1" fmla="*/ 867942 h 4265076"/>
              <a:gd name="connsiteX2" fmla="*/ 5342053 w 5342053"/>
              <a:gd name="connsiteY2" fmla="*/ 3948279 h 4265076"/>
              <a:gd name="connsiteX3" fmla="*/ 0 w 5342053"/>
              <a:gd name="connsiteY3" fmla="*/ 4265076 h 4265076"/>
              <a:gd name="connsiteX4" fmla="*/ 7200 w 5342053"/>
              <a:gd name="connsiteY4" fmla="*/ 680739 h 4265076"/>
              <a:gd name="connsiteX0" fmla="*/ 7200 w 5342053"/>
              <a:gd name="connsiteY0" fmla="*/ 686790 h 4271127"/>
              <a:gd name="connsiteX1" fmla="*/ 5334853 w 5342053"/>
              <a:gd name="connsiteY1" fmla="*/ 873993 h 4271127"/>
              <a:gd name="connsiteX2" fmla="*/ 5342053 w 5342053"/>
              <a:gd name="connsiteY2" fmla="*/ 3954330 h 4271127"/>
              <a:gd name="connsiteX3" fmla="*/ 0 w 5342053"/>
              <a:gd name="connsiteY3" fmla="*/ 4271127 h 4271127"/>
              <a:gd name="connsiteX4" fmla="*/ 7200 w 5342053"/>
              <a:gd name="connsiteY4" fmla="*/ 686790 h 4271127"/>
              <a:gd name="connsiteX0" fmla="*/ 7200 w 5342053"/>
              <a:gd name="connsiteY0" fmla="*/ 675938 h 4260275"/>
              <a:gd name="connsiteX1" fmla="*/ 4689212 w 5342053"/>
              <a:gd name="connsiteY1" fmla="*/ 935144 h 4260275"/>
              <a:gd name="connsiteX2" fmla="*/ 5342053 w 5342053"/>
              <a:gd name="connsiteY2" fmla="*/ 3943478 h 4260275"/>
              <a:gd name="connsiteX3" fmla="*/ 0 w 5342053"/>
              <a:gd name="connsiteY3" fmla="*/ 4260275 h 4260275"/>
              <a:gd name="connsiteX4" fmla="*/ 7200 w 5342053"/>
              <a:gd name="connsiteY4" fmla="*/ 675938 h 4260275"/>
              <a:gd name="connsiteX0" fmla="*/ 7200 w 5342053"/>
              <a:gd name="connsiteY0" fmla="*/ 677006 h 4261343"/>
              <a:gd name="connsiteX1" fmla="*/ 4682882 w 5342053"/>
              <a:gd name="connsiteY1" fmla="*/ 929015 h 4261343"/>
              <a:gd name="connsiteX2" fmla="*/ 5342053 w 5342053"/>
              <a:gd name="connsiteY2" fmla="*/ 3944546 h 4261343"/>
              <a:gd name="connsiteX3" fmla="*/ 0 w 5342053"/>
              <a:gd name="connsiteY3" fmla="*/ 4261343 h 4261343"/>
              <a:gd name="connsiteX4" fmla="*/ 7200 w 5342053"/>
              <a:gd name="connsiteY4" fmla="*/ 677006 h 4261343"/>
              <a:gd name="connsiteX0" fmla="*/ 7200 w 5342053"/>
              <a:gd name="connsiteY0" fmla="*/ 728617 h 4312954"/>
              <a:gd name="connsiteX1" fmla="*/ 4682882 w 5342053"/>
              <a:gd name="connsiteY1" fmla="*/ 980626 h 4312954"/>
              <a:gd name="connsiteX2" fmla="*/ 5342053 w 5342053"/>
              <a:gd name="connsiteY2" fmla="*/ 3996157 h 4312954"/>
              <a:gd name="connsiteX3" fmla="*/ 0 w 5342053"/>
              <a:gd name="connsiteY3" fmla="*/ 4312954 h 4312954"/>
              <a:gd name="connsiteX4" fmla="*/ 7200 w 5342053"/>
              <a:gd name="connsiteY4" fmla="*/ 728617 h 4312954"/>
              <a:gd name="connsiteX0" fmla="*/ 7200 w 4690083"/>
              <a:gd name="connsiteY0" fmla="*/ 728617 h 4313720"/>
              <a:gd name="connsiteX1" fmla="*/ 4682882 w 4690083"/>
              <a:gd name="connsiteY1" fmla="*/ 980626 h 4313720"/>
              <a:gd name="connsiteX2" fmla="*/ 4690083 w 4690083"/>
              <a:gd name="connsiteY2" fmla="*/ 4111357 h 4313720"/>
              <a:gd name="connsiteX3" fmla="*/ 0 w 4690083"/>
              <a:gd name="connsiteY3" fmla="*/ 4312954 h 4313720"/>
              <a:gd name="connsiteX4" fmla="*/ 7200 w 4690083"/>
              <a:gd name="connsiteY4" fmla="*/ 728617 h 4313720"/>
              <a:gd name="connsiteX0" fmla="*/ 7200 w 4714531"/>
              <a:gd name="connsiteY0" fmla="*/ 729850 h 4314953"/>
              <a:gd name="connsiteX1" fmla="*/ 4714531 w 4714531"/>
              <a:gd name="connsiteY1" fmla="*/ 974659 h 4314953"/>
              <a:gd name="connsiteX2" fmla="*/ 4690083 w 4714531"/>
              <a:gd name="connsiteY2" fmla="*/ 4112590 h 4314953"/>
              <a:gd name="connsiteX3" fmla="*/ 0 w 4714531"/>
              <a:gd name="connsiteY3" fmla="*/ 4314187 h 4314953"/>
              <a:gd name="connsiteX4" fmla="*/ 7200 w 4714531"/>
              <a:gd name="connsiteY4" fmla="*/ 729850 h 4314953"/>
              <a:gd name="connsiteX0" fmla="*/ 7200 w 4714531"/>
              <a:gd name="connsiteY0" fmla="*/ 723279 h 4308382"/>
              <a:gd name="connsiteX1" fmla="*/ 4714531 w 4714531"/>
              <a:gd name="connsiteY1" fmla="*/ 968088 h 4308382"/>
              <a:gd name="connsiteX2" fmla="*/ 4690083 w 4714531"/>
              <a:gd name="connsiteY2" fmla="*/ 4106019 h 4308382"/>
              <a:gd name="connsiteX3" fmla="*/ 0 w 4714531"/>
              <a:gd name="connsiteY3" fmla="*/ 4307616 h 4308382"/>
              <a:gd name="connsiteX4" fmla="*/ 7200 w 4714531"/>
              <a:gd name="connsiteY4" fmla="*/ 723279 h 4308382"/>
              <a:gd name="connsiteX0" fmla="*/ 7200 w 4701874"/>
              <a:gd name="connsiteY0" fmla="*/ 738161 h 4323264"/>
              <a:gd name="connsiteX1" fmla="*/ 4701874 w 4701874"/>
              <a:gd name="connsiteY1" fmla="*/ 896573 h 4323264"/>
              <a:gd name="connsiteX2" fmla="*/ 4690083 w 4701874"/>
              <a:gd name="connsiteY2" fmla="*/ 4120901 h 4323264"/>
              <a:gd name="connsiteX3" fmla="*/ 0 w 4701874"/>
              <a:gd name="connsiteY3" fmla="*/ 4322498 h 4323264"/>
              <a:gd name="connsiteX4" fmla="*/ 7200 w 4701874"/>
              <a:gd name="connsiteY4" fmla="*/ 738161 h 4323264"/>
              <a:gd name="connsiteX0" fmla="*/ 7200 w 4701874"/>
              <a:gd name="connsiteY0" fmla="*/ 675452 h 4260555"/>
              <a:gd name="connsiteX1" fmla="*/ 4701874 w 4701874"/>
              <a:gd name="connsiteY1" fmla="*/ 833864 h 4260555"/>
              <a:gd name="connsiteX2" fmla="*/ 4690083 w 4701874"/>
              <a:gd name="connsiteY2" fmla="*/ 4058192 h 4260555"/>
              <a:gd name="connsiteX3" fmla="*/ 0 w 4701874"/>
              <a:gd name="connsiteY3" fmla="*/ 4259789 h 4260555"/>
              <a:gd name="connsiteX4" fmla="*/ 7200 w 4701874"/>
              <a:gd name="connsiteY4" fmla="*/ 675452 h 4260555"/>
              <a:gd name="connsiteX0" fmla="*/ 7200 w 4701874"/>
              <a:gd name="connsiteY0" fmla="*/ 675452 h 4259789"/>
              <a:gd name="connsiteX1" fmla="*/ 4701874 w 4701874"/>
              <a:gd name="connsiteY1" fmla="*/ 833864 h 4259789"/>
              <a:gd name="connsiteX2" fmla="*/ 4698459 w 4701874"/>
              <a:gd name="connsiteY2" fmla="*/ 2677070 h 4259789"/>
              <a:gd name="connsiteX3" fmla="*/ 0 w 4701874"/>
              <a:gd name="connsiteY3" fmla="*/ 4259789 h 4259789"/>
              <a:gd name="connsiteX4" fmla="*/ 7200 w 4701874"/>
              <a:gd name="connsiteY4" fmla="*/ 675452 h 4259789"/>
              <a:gd name="connsiteX0" fmla="*/ 7200 w 4701874"/>
              <a:gd name="connsiteY0" fmla="*/ 675452 h 4259789"/>
              <a:gd name="connsiteX1" fmla="*/ 4701874 w 4701874"/>
              <a:gd name="connsiteY1" fmla="*/ 833864 h 4259789"/>
              <a:gd name="connsiteX2" fmla="*/ 4698459 w 4701874"/>
              <a:gd name="connsiteY2" fmla="*/ 2677070 h 4259789"/>
              <a:gd name="connsiteX3" fmla="*/ 0 w 4701874"/>
              <a:gd name="connsiteY3" fmla="*/ 4259789 h 4259789"/>
              <a:gd name="connsiteX4" fmla="*/ 7200 w 4701874"/>
              <a:gd name="connsiteY4" fmla="*/ 675452 h 4259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1874" h="4259789">
                <a:moveTo>
                  <a:pt x="7200" y="675452"/>
                </a:moveTo>
                <a:cubicBezTo>
                  <a:pt x="1175421" y="-1373446"/>
                  <a:pt x="3595145" y="2004367"/>
                  <a:pt x="4701874" y="833864"/>
                </a:cubicBezTo>
                <a:cubicBezTo>
                  <a:pt x="4701874" y="1985443"/>
                  <a:pt x="4698459" y="1525491"/>
                  <a:pt x="4698459" y="2677070"/>
                </a:cubicBezTo>
                <a:cubicBezTo>
                  <a:pt x="1876555" y="2498917"/>
                  <a:pt x="854283" y="-748309"/>
                  <a:pt x="0" y="4259789"/>
                </a:cubicBezTo>
                <a:lnTo>
                  <a:pt x="7200" y="675452"/>
                </a:lnTo>
                <a:close/>
              </a:path>
            </a:pathLst>
          </a:custGeom>
          <a:solidFill>
            <a:srgbClr val="8B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Vague 12">
            <a:extLst>
              <a:ext uri="{FF2B5EF4-FFF2-40B4-BE49-F238E27FC236}">
                <a16:creationId xmlns:a16="http://schemas.microsoft.com/office/drawing/2014/main" id="{E90B9865-9E0A-4040-AA38-1FE129BA0EE6}"/>
              </a:ext>
            </a:extLst>
          </p:cNvPr>
          <p:cNvSpPr/>
          <p:nvPr/>
        </p:nvSpPr>
        <p:spPr>
          <a:xfrm rot="16200000">
            <a:off x="4203792" y="457763"/>
            <a:ext cx="5363432" cy="4405145"/>
          </a:xfrm>
          <a:custGeom>
            <a:avLst/>
            <a:gdLst>
              <a:gd name="connsiteX0" fmla="*/ 0 w 5327650"/>
              <a:gd name="connsiteY0" fmla="*/ 575789 h 4606315"/>
              <a:gd name="connsiteX1" fmla="*/ 5327650 w 5327650"/>
              <a:gd name="connsiteY1" fmla="*/ 575789 h 4606315"/>
              <a:gd name="connsiteX2" fmla="*/ 5327650 w 5327650"/>
              <a:gd name="connsiteY2" fmla="*/ 4030526 h 4606315"/>
              <a:gd name="connsiteX3" fmla="*/ 0 w 5327650"/>
              <a:gd name="connsiteY3" fmla="*/ 4030526 h 4606315"/>
              <a:gd name="connsiteX4" fmla="*/ 0 w 5327650"/>
              <a:gd name="connsiteY4" fmla="*/ 575789 h 4606315"/>
              <a:gd name="connsiteX0" fmla="*/ 0 w 5334853"/>
              <a:gd name="connsiteY0" fmla="*/ 554054 h 4607509"/>
              <a:gd name="connsiteX1" fmla="*/ 5327650 w 5334853"/>
              <a:gd name="connsiteY1" fmla="*/ 554054 h 4607509"/>
              <a:gd name="connsiteX2" fmla="*/ 5334853 w 5334853"/>
              <a:gd name="connsiteY2" fmla="*/ 4059194 h 4607509"/>
              <a:gd name="connsiteX3" fmla="*/ 0 w 5334853"/>
              <a:gd name="connsiteY3" fmla="*/ 4008791 h 4607509"/>
              <a:gd name="connsiteX4" fmla="*/ 0 w 5334853"/>
              <a:gd name="connsiteY4" fmla="*/ 554054 h 4607509"/>
              <a:gd name="connsiteX0" fmla="*/ 0 w 5334853"/>
              <a:gd name="connsiteY0" fmla="*/ 554054 h 4397501"/>
              <a:gd name="connsiteX1" fmla="*/ 5327650 w 5334853"/>
              <a:gd name="connsiteY1" fmla="*/ 554054 h 4397501"/>
              <a:gd name="connsiteX2" fmla="*/ 5334853 w 5334853"/>
              <a:gd name="connsiteY2" fmla="*/ 4059194 h 4397501"/>
              <a:gd name="connsiteX3" fmla="*/ 0 w 5334853"/>
              <a:gd name="connsiteY3" fmla="*/ 4008791 h 4397501"/>
              <a:gd name="connsiteX4" fmla="*/ 0 w 5334853"/>
              <a:gd name="connsiteY4" fmla="*/ 554054 h 4397501"/>
              <a:gd name="connsiteX0" fmla="*/ 7200 w 5342053"/>
              <a:gd name="connsiteY0" fmla="*/ 554054 h 4432009"/>
              <a:gd name="connsiteX1" fmla="*/ 5334850 w 5342053"/>
              <a:gd name="connsiteY1" fmla="*/ 554054 h 4432009"/>
              <a:gd name="connsiteX2" fmla="*/ 5342053 w 5342053"/>
              <a:gd name="connsiteY2" fmla="*/ 4059194 h 4432009"/>
              <a:gd name="connsiteX3" fmla="*/ 0 w 5342053"/>
              <a:gd name="connsiteY3" fmla="*/ 4375991 h 4432009"/>
              <a:gd name="connsiteX4" fmla="*/ 7200 w 5342053"/>
              <a:gd name="connsiteY4" fmla="*/ 554054 h 4432009"/>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54054 h 4375991"/>
              <a:gd name="connsiteX1" fmla="*/ 5334850 w 5342053"/>
              <a:gd name="connsiteY1" fmla="*/ 554054 h 4375991"/>
              <a:gd name="connsiteX2" fmla="*/ 5342053 w 5342053"/>
              <a:gd name="connsiteY2" fmla="*/ 4059194 h 4375991"/>
              <a:gd name="connsiteX3" fmla="*/ 0 w 5342053"/>
              <a:gd name="connsiteY3" fmla="*/ 4375991 h 4375991"/>
              <a:gd name="connsiteX4" fmla="*/ 7200 w 5342053"/>
              <a:gd name="connsiteY4" fmla="*/ 554054 h 4375991"/>
              <a:gd name="connsiteX0" fmla="*/ 7200 w 5342053"/>
              <a:gd name="connsiteY0" fmla="*/ 512077 h 4334014"/>
              <a:gd name="connsiteX1" fmla="*/ 5320450 w 5342053"/>
              <a:gd name="connsiteY1" fmla="*/ 908077 h 4334014"/>
              <a:gd name="connsiteX2" fmla="*/ 5342053 w 5342053"/>
              <a:gd name="connsiteY2" fmla="*/ 4017217 h 4334014"/>
              <a:gd name="connsiteX3" fmla="*/ 0 w 5342053"/>
              <a:gd name="connsiteY3" fmla="*/ 4334014 h 4334014"/>
              <a:gd name="connsiteX4" fmla="*/ 7200 w 5342053"/>
              <a:gd name="connsiteY4" fmla="*/ 512077 h 4334014"/>
              <a:gd name="connsiteX0" fmla="*/ 7200 w 5342053"/>
              <a:gd name="connsiteY0" fmla="*/ 603021 h 4424958"/>
              <a:gd name="connsiteX1" fmla="*/ 5320450 w 5342053"/>
              <a:gd name="connsiteY1" fmla="*/ 999021 h 4424958"/>
              <a:gd name="connsiteX2" fmla="*/ 5342053 w 5342053"/>
              <a:gd name="connsiteY2" fmla="*/ 4108161 h 4424958"/>
              <a:gd name="connsiteX3" fmla="*/ 0 w 5342053"/>
              <a:gd name="connsiteY3" fmla="*/ 4424958 h 4424958"/>
              <a:gd name="connsiteX4" fmla="*/ 7200 w 5342053"/>
              <a:gd name="connsiteY4" fmla="*/ 603021 h 4424958"/>
              <a:gd name="connsiteX0" fmla="*/ 7200 w 5342053"/>
              <a:gd name="connsiteY0" fmla="*/ 599177 h 4421114"/>
              <a:gd name="connsiteX1" fmla="*/ 5334853 w 5342053"/>
              <a:gd name="connsiteY1" fmla="*/ 1023980 h 4421114"/>
              <a:gd name="connsiteX2" fmla="*/ 5342053 w 5342053"/>
              <a:gd name="connsiteY2" fmla="*/ 4104317 h 4421114"/>
              <a:gd name="connsiteX3" fmla="*/ 0 w 5342053"/>
              <a:gd name="connsiteY3" fmla="*/ 4421114 h 4421114"/>
              <a:gd name="connsiteX4" fmla="*/ 7200 w 5342053"/>
              <a:gd name="connsiteY4" fmla="*/ 599177 h 4421114"/>
              <a:gd name="connsiteX0" fmla="*/ 7200 w 5363430"/>
              <a:gd name="connsiteY0" fmla="*/ 583208 h 4405145"/>
              <a:gd name="connsiteX1" fmla="*/ 5363430 w 5363430"/>
              <a:gd name="connsiteY1" fmla="*/ 1131839 h 4405145"/>
              <a:gd name="connsiteX2" fmla="*/ 5342053 w 5363430"/>
              <a:gd name="connsiteY2" fmla="*/ 4088348 h 4405145"/>
              <a:gd name="connsiteX3" fmla="*/ 0 w 5363430"/>
              <a:gd name="connsiteY3" fmla="*/ 4405145 h 4405145"/>
              <a:gd name="connsiteX4" fmla="*/ 7200 w 5363430"/>
              <a:gd name="connsiteY4" fmla="*/ 583208 h 4405145"/>
              <a:gd name="connsiteX0" fmla="*/ 7200 w 5363430"/>
              <a:gd name="connsiteY0" fmla="*/ 583208 h 4405145"/>
              <a:gd name="connsiteX1" fmla="*/ 5363430 w 5363430"/>
              <a:gd name="connsiteY1" fmla="*/ 1131839 h 4405145"/>
              <a:gd name="connsiteX2" fmla="*/ 5342053 w 5363430"/>
              <a:gd name="connsiteY2" fmla="*/ 4088348 h 4405145"/>
              <a:gd name="connsiteX3" fmla="*/ 0 w 5363430"/>
              <a:gd name="connsiteY3" fmla="*/ 4405145 h 4405145"/>
              <a:gd name="connsiteX4" fmla="*/ 7200 w 5363430"/>
              <a:gd name="connsiteY4" fmla="*/ 583208 h 4405145"/>
              <a:gd name="connsiteX0" fmla="*/ 7200 w 5363430"/>
              <a:gd name="connsiteY0" fmla="*/ 583208 h 4405145"/>
              <a:gd name="connsiteX1" fmla="*/ 5363430 w 5363430"/>
              <a:gd name="connsiteY1" fmla="*/ 1131839 h 4405145"/>
              <a:gd name="connsiteX2" fmla="*/ 5342053 w 5363430"/>
              <a:gd name="connsiteY2" fmla="*/ 4088348 h 4405145"/>
              <a:gd name="connsiteX3" fmla="*/ 0 w 5363430"/>
              <a:gd name="connsiteY3" fmla="*/ 4405145 h 4405145"/>
              <a:gd name="connsiteX4" fmla="*/ 7200 w 5363430"/>
              <a:gd name="connsiteY4" fmla="*/ 583208 h 440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430" h="4405145">
                <a:moveTo>
                  <a:pt x="7200" y="583208"/>
                </a:moveTo>
                <a:cubicBezTo>
                  <a:pt x="1783083" y="-1336090"/>
                  <a:pt x="3205950" y="2187140"/>
                  <a:pt x="5363430" y="1131839"/>
                </a:cubicBezTo>
                <a:cubicBezTo>
                  <a:pt x="5363430" y="2283418"/>
                  <a:pt x="5342053" y="2936769"/>
                  <a:pt x="5342053" y="4088348"/>
                </a:cubicBezTo>
                <a:cubicBezTo>
                  <a:pt x="3407770" y="5453246"/>
                  <a:pt x="635207" y="-3203278"/>
                  <a:pt x="0" y="4405145"/>
                </a:cubicBezTo>
                <a:lnTo>
                  <a:pt x="7200" y="583208"/>
                </a:lnTo>
                <a:close/>
              </a:path>
            </a:pathLst>
          </a:custGeom>
          <a:solidFill>
            <a:srgbClr val="279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7F5546A8-9EEB-4CFF-8E70-C9CC1BC44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940" y="3397347"/>
            <a:ext cx="1001565" cy="1059658"/>
          </a:xfrm>
          <a:prstGeom prst="rect">
            <a:avLst/>
          </a:prstGeom>
        </p:spPr>
      </p:pic>
    </p:spTree>
    <p:extLst>
      <p:ext uri="{BB962C8B-B14F-4D97-AF65-F5344CB8AC3E}">
        <p14:creationId xmlns:p14="http://schemas.microsoft.com/office/powerpoint/2010/main" val="2730846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ageCurlSingle"/>
      </p:transition>
    </mc:Choice>
    <mc:Fallback xmlns="">
      <p:transition spd="slow" advClick="0" advTm="9000">
        <p:fade/>
      </p:transition>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1356</TotalTime>
  <Words>1193</Words>
  <Application>Microsoft Office PowerPoint</Application>
  <PresentationFormat>Personnalisé</PresentationFormat>
  <Paragraphs>92</Paragraphs>
  <Slides>31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31</vt:i4>
      </vt:variant>
    </vt:vector>
  </HeadingPairs>
  <TitlesOfParts>
    <vt:vector size="38" baseType="lpstr">
      <vt:lpstr>Arial</vt:lpstr>
      <vt:lpstr>Brandon Grotesque Bold</vt:lpstr>
      <vt:lpstr>Brandon Grotesque Regular</vt:lpstr>
      <vt:lpstr>Calibri</vt:lpstr>
      <vt:lpstr>Calibri Light</vt:lpstr>
      <vt:lpstr>Open Sans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Dfklg jkjg</dc:title>
  <dc:creator>Anne-Sophie Roy</dc:creator>
  <cp:lastModifiedBy>Anne-Sophie Roy</cp:lastModifiedBy>
  <cp:revision>153</cp:revision>
  <cp:lastPrinted>2019-06-19T09:10:53Z</cp:lastPrinted>
  <dcterms:created xsi:type="dcterms:W3CDTF">2019-06-04T08:08:08Z</dcterms:created>
  <dcterms:modified xsi:type="dcterms:W3CDTF">2020-02-21T11:24:16Z</dcterms:modified>
</cp:coreProperties>
</file>